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6"/>
    <p:sldMasterId id="2147483837" r:id="rId7"/>
  </p:sldMasterIdLst>
  <p:notesMasterIdLst>
    <p:notesMasterId r:id="rId28"/>
  </p:notesMasterIdLst>
  <p:sldIdLst>
    <p:sldId id="322" r:id="rId8"/>
    <p:sldId id="339" r:id="rId9"/>
    <p:sldId id="482" r:id="rId10"/>
    <p:sldId id="434" r:id="rId11"/>
    <p:sldId id="487" r:id="rId12"/>
    <p:sldId id="488" r:id="rId13"/>
    <p:sldId id="489" r:id="rId14"/>
    <p:sldId id="481" r:id="rId15"/>
    <p:sldId id="480" r:id="rId16"/>
    <p:sldId id="490" r:id="rId17"/>
    <p:sldId id="491" r:id="rId18"/>
    <p:sldId id="492" r:id="rId19"/>
    <p:sldId id="495" r:id="rId20"/>
    <p:sldId id="497" r:id="rId21"/>
    <p:sldId id="496" r:id="rId22"/>
    <p:sldId id="498" r:id="rId23"/>
    <p:sldId id="499" r:id="rId24"/>
    <p:sldId id="500" r:id="rId25"/>
    <p:sldId id="501" r:id="rId26"/>
    <p:sldId id="413" r:id="rId27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RIANE GROUP" id="{EC16F10D-A86D-4156-8838-593DD4866D35}">
          <p14:sldIdLst>
            <p14:sldId id="322"/>
            <p14:sldId id="339"/>
            <p14:sldId id="482"/>
            <p14:sldId id="434"/>
            <p14:sldId id="487"/>
            <p14:sldId id="488"/>
            <p14:sldId id="489"/>
            <p14:sldId id="481"/>
            <p14:sldId id="480"/>
            <p14:sldId id="490"/>
            <p14:sldId id="491"/>
            <p14:sldId id="492"/>
            <p14:sldId id="495"/>
            <p14:sldId id="497"/>
            <p14:sldId id="496"/>
            <p14:sldId id="498"/>
            <p14:sldId id="499"/>
            <p14:sldId id="500"/>
            <p14:sldId id="501"/>
            <p14:sldId id="4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9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deschini, Florent" initials="TF" lastIdx="1" clrIdx="0">
    <p:extLst>
      <p:ext uri="{19B8F6BF-5375-455C-9EA6-DF929625EA0E}">
        <p15:presenceInfo xmlns:p15="http://schemas.microsoft.com/office/powerpoint/2012/main" userId="Todeschini, Flor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E42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8" autoAdjust="0"/>
    <p:restoredTop sz="94660"/>
  </p:normalViewPr>
  <p:slideViewPr>
    <p:cSldViewPr showGuides="1">
      <p:cViewPr varScale="1">
        <p:scale>
          <a:sx n="91" d="100"/>
          <a:sy n="91" d="100"/>
        </p:scale>
        <p:origin x="906" y="84"/>
      </p:cViewPr>
      <p:guideLst>
        <p:guide orient="horz" pos="1620"/>
        <p:guide pos="2880"/>
        <p:guide orient="horz"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32" Type="http://schemas.openxmlformats.org/officeDocument/2006/relationships/theme" Target="theme/theme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11T15:54:58.659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16/10/2024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621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7699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242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945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86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778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36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26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7845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1855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621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71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69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0000" y="1547999"/>
            <a:ext cx="8424000" cy="3236132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20000" y="2967794"/>
            <a:ext cx="7704000" cy="1440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5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720000" y="1850552"/>
            <a:ext cx="7704000" cy="1116000"/>
          </a:xfrm>
        </p:spPr>
        <p:txBody>
          <a:bodyPr/>
          <a:lstStyle>
            <a:lvl1pPr>
              <a:defRPr sz="365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pic>
        <p:nvPicPr>
          <p:cNvPr id="10" name="Image 9" descr="logo_cover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180000"/>
            <a:ext cx="2159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72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662000" y="360000"/>
            <a:ext cx="4122000" cy="2030400"/>
          </a:xfrm>
          <a:noFill/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10" name="Espace réservé pour une image  9"/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4662000" y="2570400"/>
            <a:ext cx="4122000" cy="20340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8775" y="968400"/>
            <a:ext cx="4213225" cy="3643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50454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His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5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3</a:t>
            </a:r>
            <a:endParaRPr lang="en-US" noProof="0" dirty="0"/>
          </a:p>
        </p:txBody>
      </p:sp>
      <p:sp>
        <p:nvSpPr>
          <p:cNvPr id="10" name="Espace réservé du graphique 14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896000" y="482400"/>
            <a:ext cx="3600000" cy="40320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Histogram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3148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His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4" y="968400"/>
            <a:ext cx="4212000" cy="36432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896000" y="482400"/>
            <a:ext cx="3600000" cy="40320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Histogram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933005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5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3</a:t>
            </a:r>
            <a:endParaRPr lang="en-US" noProof="0" dirty="0"/>
          </a:p>
        </p:txBody>
      </p:sp>
      <p:sp>
        <p:nvSpPr>
          <p:cNvPr id="11" name="Espace réservé du graphique 6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662000" y="360000"/>
            <a:ext cx="4122000" cy="42444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Graph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4" name="ZoneTexte 13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278771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4" y="968400"/>
            <a:ext cx="4212000" cy="36432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1" name="Espace réservé du graphique 6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662000" y="360000"/>
            <a:ext cx="4122000" cy="42444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Graph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4" name="ZoneTexte 13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57482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0000" y="1547999"/>
            <a:ext cx="8424000" cy="3236132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20000" y="2967794"/>
            <a:ext cx="7704000" cy="1440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5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720000" y="1850552"/>
            <a:ext cx="7704000" cy="1116000"/>
          </a:xfrm>
        </p:spPr>
        <p:txBody>
          <a:bodyPr/>
          <a:lstStyle>
            <a:lvl1pPr>
              <a:defRPr sz="365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pic>
        <p:nvPicPr>
          <p:cNvPr id="10" name="Image 9" descr="logo_cover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180000"/>
            <a:ext cx="2159000" cy="1079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05" y="742120"/>
            <a:ext cx="1871311" cy="6931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77" y="282677"/>
            <a:ext cx="1883467" cy="4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51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ChangeAspect="1"/>
          </p:cNvSpPr>
          <p:nvPr userDrawn="1"/>
        </p:nvSpPr>
        <p:spPr bwMode="gray">
          <a:xfrm>
            <a:off x="360000" y="1548000"/>
            <a:ext cx="8424000" cy="3236400"/>
          </a:xfrm>
          <a:custGeom>
            <a:avLst/>
            <a:gdLst>
              <a:gd name="T0" fmla="*/ 0 w 8844"/>
              <a:gd name="T1" fmla="*/ 3397 h 3397"/>
              <a:gd name="T2" fmla="*/ 0 w 8844"/>
              <a:gd name="T3" fmla="*/ 3397 h 3397"/>
              <a:gd name="T4" fmla="*/ 0 w 8844"/>
              <a:gd name="T5" fmla="*/ 0 h 3397"/>
              <a:gd name="T6" fmla="*/ 8844 w 8844"/>
              <a:gd name="T7" fmla="*/ 0 h 3397"/>
              <a:gd name="T8" fmla="*/ 8844 w 8844"/>
              <a:gd name="T9" fmla="*/ 2830 h 3397"/>
              <a:gd name="T10" fmla="*/ 8277 w 8844"/>
              <a:gd name="T11" fmla="*/ 3397 h 3397"/>
              <a:gd name="T12" fmla="*/ 0 w 8844"/>
              <a:gd name="T13" fmla="*/ 3397 h 3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44" h="3397">
                <a:moveTo>
                  <a:pt x="0" y="3397"/>
                </a:moveTo>
                <a:lnTo>
                  <a:pt x="0" y="3397"/>
                </a:lnTo>
                <a:lnTo>
                  <a:pt x="0" y="0"/>
                </a:lnTo>
                <a:lnTo>
                  <a:pt x="8844" y="0"/>
                </a:lnTo>
                <a:lnTo>
                  <a:pt x="8844" y="2830"/>
                </a:lnTo>
                <a:cubicBezTo>
                  <a:pt x="8844" y="3397"/>
                  <a:pt x="8277" y="3397"/>
                  <a:pt x="8277" y="3397"/>
                </a:cubicBezTo>
                <a:lnTo>
                  <a:pt x="0" y="3397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20000" y="2967794"/>
            <a:ext cx="7704000" cy="1440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5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720000" y="1850552"/>
            <a:ext cx="7704000" cy="1116000"/>
          </a:xfrm>
        </p:spPr>
        <p:txBody>
          <a:bodyPr/>
          <a:lstStyle>
            <a:lvl1pPr>
              <a:defRPr sz="3650" baseline="0"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pic>
        <p:nvPicPr>
          <p:cNvPr id="10" name="Image 9" descr="logo_cover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180000"/>
            <a:ext cx="2159000" cy="1079500"/>
          </a:xfrm>
          <a:prstGeom prst="rect">
            <a:avLst/>
          </a:prstGeom>
        </p:spPr>
      </p:pic>
      <p:sp>
        <p:nvSpPr>
          <p:cNvPr id="16" name="ZoneTexte 15"/>
          <p:cNvSpPr txBox="1"/>
          <p:nvPr userDrawn="1"/>
        </p:nvSpPr>
        <p:spPr bwMode="gray">
          <a:xfrm>
            <a:off x="2131200" y="4670277"/>
            <a:ext cx="2304256" cy="46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" cap="all" baseline="0" noProof="0" dirty="0" smtClean="0"/>
              <a:t>THIS DOCUMENT AND ITS CONTENTS ARE PROPERTY OF ARIANEGROUP.</a:t>
            </a:r>
          </a:p>
          <a:p>
            <a:r>
              <a:rPr lang="en-US" sz="400" cap="all" baseline="0" noProof="0" dirty="0" smtClean="0"/>
              <a:t>IT SHALL NOT BE COMMUNICATED TO ANY THIRD PARTY WITHOUT THE OWNER’S</a:t>
            </a:r>
          </a:p>
          <a:p>
            <a:r>
              <a:rPr lang="en-US" sz="400" cap="all" baseline="0" noProof="0" dirty="0" smtClean="0"/>
              <a:t>WRITTEN CONSENT | ARIANEGROUP HOLDING – ALL RIGHTS RESERVED.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05" y="742120"/>
            <a:ext cx="1871311" cy="69313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77" y="282677"/>
            <a:ext cx="1883467" cy="457886"/>
          </a:xfrm>
          <a:prstGeom prst="rect">
            <a:avLst/>
          </a:prstGeom>
        </p:spPr>
      </p:pic>
      <p:sp>
        <p:nvSpPr>
          <p:cNvPr id="21" name="Espace réservé de la date 3"/>
          <p:cNvSpPr txBox="1">
            <a:spLocks/>
          </p:cNvSpPr>
          <p:nvPr userDrawn="1"/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03/09/2020</a:t>
            </a:r>
            <a:endParaRPr lang="en-US" dirty="0"/>
          </a:p>
        </p:txBody>
      </p:sp>
      <p:sp>
        <p:nvSpPr>
          <p:cNvPr id="22" name="Espace réservé du pied de page 4"/>
          <p:cNvSpPr txBox="1">
            <a:spLocks/>
          </p:cNvSpPr>
          <p:nvPr userDrawn="1"/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Harness for Launcher - KOM</a:t>
            </a:r>
            <a:endParaRPr lang="en-US" dirty="0"/>
          </a:p>
        </p:txBody>
      </p:sp>
      <p:sp>
        <p:nvSpPr>
          <p:cNvPr id="23" name="Espace réservé du numéro de diapositive 5"/>
          <p:cNvSpPr txBox="1">
            <a:spLocks/>
          </p:cNvSpPr>
          <p:nvPr userDrawn="1"/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ZoneTexte 23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828042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360000" cy="36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60227" y="1570037"/>
            <a:ext cx="2879725" cy="2880000"/>
          </a:xfrm>
        </p:spPr>
        <p:txBody>
          <a:bodyPr/>
          <a:lstStyle>
            <a:lvl1pPr>
              <a:spcBef>
                <a:spcPts val="1500"/>
              </a:spcBef>
              <a:spcAft>
                <a:spcPts val="200"/>
              </a:spcAft>
              <a:tabLst>
                <a:tab pos="269875" algn="l"/>
                <a:tab pos="2789238" algn="r"/>
              </a:tabLst>
              <a:defRPr sz="1500" cap="all" baseline="0">
                <a:solidFill>
                  <a:schemeClr val="tx1"/>
                </a:solidFill>
              </a:defRPr>
            </a:lvl1pPr>
            <a:lvl2pPr>
              <a:tabLst>
                <a:tab pos="2790000" algn="r"/>
              </a:tabLst>
              <a:defRPr sz="1000" b="0" cap="all" baseline="0"/>
            </a:lvl2pPr>
          </a:lstStyle>
          <a:p>
            <a:pPr lvl="0"/>
            <a:r>
              <a:rPr lang="en-US" noProof="0" dirty="0" smtClean="0"/>
              <a:t>Title</a:t>
            </a:r>
          </a:p>
          <a:p>
            <a:pPr lvl="1"/>
            <a:r>
              <a:rPr lang="en-US" noProof="0" dirty="0" smtClean="0"/>
              <a:t>Text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12000" y="1569600"/>
            <a:ext cx="2879725" cy="2880000"/>
          </a:xfrm>
        </p:spPr>
        <p:txBody>
          <a:bodyPr/>
          <a:lstStyle>
            <a:lvl1pPr>
              <a:spcBef>
                <a:spcPts val="1500"/>
              </a:spcBef>
              <a:spcAft>
                <a:spcPts val="200"/>
              </a:spcAft>
              <a:tabLst>
                <a:tab pos="270000" algn="l"/>
                <a:tab pos="2790000" algn="r"/>
              </a:tabLst>
              <a:defRPr sz="1500" cap="all" baseline="0">
                <a:solidFill>
                  <a:schemeClr val="tx1"/>
                </a:solidFill>
              </a:defRPr>
            </a:lvl1pPr>
            <a:lvl2pPr>
              <a:tabLst>
                <a:tab pos="2790000" algn="r"/>
              </a:tabLst>
              <a:defRPr sz="1000" b="0" cap="all" baseline="0"/>
            </a:lvl2pPr>
          </a:lstStyle>
          <a:p>
            <a:pPr lvl="0"/>
            <a:r>
              <a:rPr lang="en-US" noProof="0" dirty="0" smtClean="0"/>
              <a:t>Title</a:t>
            </a:r>
          </a:p>
          <a:p>
            <a:pPr lvl="1"/>
            <a:r>
              <a:rPr lang="en-US" noProof="0" dirty="0" smtClean="0"/>
              <a:t>Text</a:t>
            </a: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1378964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360000" y="1359946"/>
            <a:ext cx="4211999" cy="792000"/>
          </a:xfrm>
        </p:spPr>
        <p:txBody>
          <a:bodyPr anchor="b" anchorCtr="0"/>
          <a:lstStyle>
            <a:lvl1pPr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 dirty="0" smtClean="0"/>
              <a:t>00</a:t>
            </a:r>
            <a:endParaRPr lang="en-US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4" y="2169767"/>
            <a:ext cx="8424000" cy="1547813"/>
          </a:xfrm>
        </p:spPr>
        <p:txBody>
          <a:bodyPr/>
          <a:lstStyle>
            <a:lvl1pPr>
              <a:lnSpc>
                <a:spcPct val="92000"/>
              </a:lnSpc>
              <a:spcAft>
                <a:spcPts val="0"/>
              </a:spcAft>
              <a:defRPr sz="365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Title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1" name="ZoneTexte 10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3823481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1 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8424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60000" y="691200"/>
            <a:ext cx="8424000" cy="3918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318190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ChangeAspect="1"/>
          </p:cNvSpPr>
          <p:nvPr userDrawn="1"/>
        </p:nvSpPr>
        <p:spPr bwMode="gray">
          <a:xfrm>
            <a:off x="360000" y="1548000"/>
            <a:ext cx="8424000" cy="3236400"/>
          </a:xfrm>
          <a:custGeom>
            <a:avLst/>
            <a:gdLst>
              <a:gd name="T0" fmla="*/ 0 w 8844"/>
              <a:gd name="T1" fmla="*/ 3397 h 3397"/>
              <a:gd name="T2" fmla="*/ 0 w 8844"/>
              <a:gd name="T3" fmla="*/ 3397 h 3397"/>
              <a:gd name="T4" fmla="*/ 0 w 8844"/>
              <a:gd name="T5" fmla="*/ 0 h 3397"/>
              <a:gd name="T6" fmla="*/ 8844 w 8844"/>
              <a:gd name="T7" fmla="*/ 0 h 3397"/>
              <a:gd name="T8" fmla="*/ 8844 w 8844"/>
              <a:gd name="T9" fmla="*/ 2830 h 3397"/>
              <a:gd name="T10" fmla="*/ 8277 w 8844"/>
              <a:gd name="T11" fmla="*/ 3397 h 3397"/>
              <a:gd name="T12" fmla="*/ 0 w 8844"/>
              <a:gd name="T13" fmla="*/ 3397 h 3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44" h="3397">
                <a:moveTo>
                  <a:pt x="0" y="3397"/>
                </a:moveTo>
                <a:lnTo>
                  <a:pt x="0" y="3397"/>
                </a:lnTo>
                <a:lnTo>
                  <a:pt x="0" y="0"/>
                </a:lnTo>
                <a:lnTo>
                  <a:pt x="8844" y="0"/>
                </a:lnTo>
                <a:lnTo>
                  <a:pt x="8844" y="2830"/>
                </a:lnTo>
                <a:cubicBezTo>
                  <a:pt x="8844" y="3397"/>
                  <a:pt x="8277" y="3397"/>
                  <a:pt x="8277" y="3397"/>
                </a:cubicBezTo>
                <a:lnTo>
                  <a:pt x="0" y="3397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20000" y="2967794"/>
            <a:ext cx="7704000" cy="1440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5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Text</a:t>
            </a:r>
            <a:endParaRPr lang="en-US" noProof="0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720000" y="1850552"/>
            <a:ext cx="7704000" cy="1116000"/>
          </a:xfrm>
        </p:spPr>
        <p:txBody>
          <a:bodyPr/>
          <a:lstStyle>
            <a:lvl1pPr>
              <a:defRPr sz="3650" baseline="0"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8784000" y="0"/>
            <a:ext cx="360000" cy="36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pic>
        <p:nvPicPr>
          <p:cNvPr id="10" name="Image 9" descr="logo_cover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180000"/>
            <a:ext cx="2159000" cy="1079500"/>
          </a:xfrm>
          <a:prstGeom prst="rect">
            <a:avLst/>
          </a:prstGeom>
        </p:spPr>
      </p:pic>
      <p:sp>
        <p:nvSpPr>
          <p:cNvPr id="13" name="Espace réservé de la date 3"/>
          <p:cNvSpPr txBox="1">
            <a:spLocks/>
          </p:cNvSpPr>
          <p:nvPr userDrawn="1"/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XX/XX/XXXX</a:t>
            </a:r>
            <a:endParaRPr lang="en-US" dirty="0"/>
          </a:p>
        </p:txBody>
      </p:sp>
      <p:sp>
        <p:nvSpPr>
          <p:cNvPr id="14" name="Espace réservé du pied de page 4"/>
          <p:cNvSpPr txBox="1">
            <a:spLocks/>
          </p:cNvSpPr>
          <p:nvPr userDrawn="1"/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Title of presentation</a:t>
            </a:r>
            <a:endParaRPr lang="en-US" dirty="0"/>
          </a:p>
        </p:txBody>
      </p:sp>
      <p:sp>
        <p:nvSpPr>
          <p:cNvPr id="15" name="Espace réservé du numéro de diapositive 5"/>
          <p:cNvSpPr txBox="1">
            <a:spLocks/>
          </p:cNvSpPr>
          <p:nvPr userDrawn="1"/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ZoneTexte 16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  <p:sp>
        <p:nvSpPr>
          <p:cNvPr id="19" name="ZoneTexte 18"/>
          <p:cNvSpPr txBox="1"/>
          <p:nvPr userDrawn="1"/>
        </p:nvSpPr>
        <p:spPr bwMode="gray">
          <a:xfrm>
            <a:off x="2131200" y="4670277"/>
            <a:ext cx="2304256" cy="46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" cap="all" baseline="0" noProof="0" dirty="0" smtClean="0"/>
              <a:t>THIS DOCUMENT AND ITS CONTENTS ARE PROPERTY OF ARIANEGROUP.</a:t>
            </a:r>
          </a:p>
          <a:p>
            <a:r>
              <a:rPr lang="en-US" sz="400" cap="all" baseline="0" noProof="0" dirty="0" smtClean="0"/>
              <a:t>IT SHALL NOT BE COMMUNICATED TO ANY THIRD PARTY WITHOUT THE OWNER’S</a:t>
            </a:r>
          </a:p>
          <a:p>
            <a:r>
              <a:rPr lang="en-US" sz="400" cap="all" baseline="0" noProof="0" dirty="0" smtClean="0"/>
              <a:t>WRITTEN CONSENT | ARIANEGROUP SAS –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35596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2 lin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4269118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691200"/>
            <a:ext cx="4213225" cy="3918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8" name="Espace réservé pour une image  8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4660733" y="360000"/>
            <a:ext cx="4122000" cy="42444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2" name="ZoneTexte 11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61137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968401"/>
            <a:ext cx="4213225" cy="36417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7" name="Espace réservé pour une image  8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4660733" y="360000"/>
            <a:ext cx="4122000" cy="42444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2" name="ZoneTexte 11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543926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8" name="Espace réservé pour une image 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662000" y="360000"/>
            <a:ext cx="4122000" cy="2030400"/>
          </a:xfrm>
          <a:noFill/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9" name="Espace réservé pour une image  9"/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4662000" y="2570400"/>
            <a:ext cx="4122000" cy="20340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864767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662000" y="360000"/>
            <a:ext cx="4122000" cy="2030400"/>
          </a:xfrm>
          <a:noFill/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10" name="Espace réservé pour une image  9"/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4662000" y="2570400"/>
            <a:ext cx="4122000" cy="20340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58775" y="968400"/>
            <a:ext cx="4213225" cy="3643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886377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His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5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3</a:t>
            </a:r>
            <a:endParaRPr lang="en-US" noProof="0" dirty="0"/>
          </a:p>
        </p:txBody>
      </p:sp>
      <p:sp>
        <p:nvSpPr>
          <p:cNvPr id="10" name="Espace réservé du graphique 14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896000" y="482400"/>
            <a:ext cx="3600000" cy="40320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Histogram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044479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His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4" y="968400"/>
            <a:ext cx="4212000" cy="36432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896000" y="482400"/>
            <a:ext cx="3600000" cy="40320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Histogram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135152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5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3</a:t>
            </a:r>
            <a:endParaRPr lang="en-US" noProof="0" dirty="0"/>
          </a:p>
        </p:txBody>
      </p:sp>
      <p:sp>
        <p:nvSpPr>
          <p:cNvPr id="11" name="Espace réservé du graphique 6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662000" y="360000"/>
            <a:ext cx="4122000" cy="42444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Graph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4" name="ZoneTexte 13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132752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6"/>
          <p:cNvSpPr>
            <a:spLocks noGrp="1"/>
          </p:cNvSpPr>
          <p:nvPr>
            <p:ph type="body" sz="quarter" idx="16"/>
          </p:nvPr>
        </p:nvSpPr>
        <p:spPr bwMode="gray">
          <a:xfrm>
            <a:off x="4662000" y="360000"/>
            <a:ext cx="4122000" cy="4244400"/>
          </a:xfrm>
          <a:solidFill>
            <a:schemeClr val="bg2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4" y="968400"/>
            <a:ext cx="4212000" cy="36432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1" name="Espace réservé du graphique 6"/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4662000" y="360000"/>
            <a:ext cx="4122000" cy="4244400"/>
          </a:xfrm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Graph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4" name="ZoneTexte 13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393468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360000" cy="36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60227" y="1570037"/>
            <a:ext cx="2879725" cy="2880000"/>
          </a:xfrm>
        </p:spPr>
        <p:txBody>
          <a:bodyPr/>
          <a:lstStyle>
            <a:lvl1pPr>
              <a:spcBef>
                <a:spcPts val="1500"/>
              </a:spcBef>
              <a:spcAft>
                <a:spcPts val="200"/>
              </a:spcAft>
              <a:tabLst>
                <a:tab pos="269875" algn="l"/>
                <a:tab pos="2789238" algn="r"/>
              </a:tabLst>
              <a:defRPr sz="1500" cap="all" baseline="0">
                <a:solidFill>
                  <a:schemeClr val="tx1"/>
                </a:solidFill>
              </a:defRPr>
            </a:lvl1pPr>
            <a:lvl2pPr>
              <a:tabLst>
                <a:tab pos="2790000" algn="r"/>
              </a:tabLst>
              <a:defRPr sz="1000" b="0" cap="all" baseline="0"/>
            </a:lvl2pPr>
          </a:lstStyle>
          <a:p>
            <a:pPr lvl="0"/>
            <a:r>
              <a:rPr lang="en-US" noProof="0" dirty="0" smtClean="0"/>
              <a:t>Title</a:t>
            </a:r>
          </a:p>
          <a:p>
            <a:pPr lvl="1"/>
            <a:r>
              <a:rPr lang="en-US" noProof="0" dirty="0" smtClean="0"/>
              <a:t>Text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12000" y="1569600"/>
            <a:ext cx="2879725" cy="2880000"/>
          </a:xfrm>
        </p:spPr>
        <p:txBody>
          <a:bodyPr/>
          <a:lstStyle>
            <a:lvl1pPr>
              <a:spcBef>
                <a:spcPts val="1500"/>
              </a:spcBef>
              <a:spcAft>
                <a:spcPts val="200"/>
              </a:spcAft>
              <a:tabLst>
                <a:tab pos="270000" algn="l"/>
                <a:tab pos="2790000" algn="r"/>
              </a:tabLst>
              <a:defRPr sz="1500" cap="all" baseline="0">
                <a:solidFill>
                  <a:schemeClr val="tx1"/>
                </a:solidFill>
              </a:defRPr>
            </a:lvl1pPr>
            <a:lvl2pPr>
              <a:tabLst>
                <a:tab pos="2790000" algn="r"/>
              </a:tabLst>
              <a:defRPr sz="1000" b="0" cap="all" baseline="0"/>
            </a:lvl2pPr>
          </a:lstStyle>
          <a:p>
            <a:pPr lvl="0"/>
            <a:r>
              <a:rPr lang="en-US" noProof="0" dirty="0" smtClean="0"/>
              <a:t>Title</a:t>
            </a:r>
          </a:p>
          <a:p>
            <a:pPr lvl="1"/>
            <a:r>
              <a:rPr lang="en-US" noProof="0" dirty="0" smtClean="0"/>
              <a:t>Text</a:t>
            </a: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359579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360000" y="1359946"/>
            <a:ext cx="4211999" cy="792000"/>
          </a:xfrm>
        </p:spPr>
        <p:txBody>
          <a:bodyPr anchor="b" anchorCtr="0"/>
          <a:lstStyle>
            <a:lvl1pPr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 dirty="0" smtClean="0"/>
              <a:t>00</a:t>
            </a:r>
            <a:endParaRPr lang="en-US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4" y="2169767"/>
            <a:ext cx="8424000" cy="1547813"/>
          </a:xfrm>
        </p:spPr>
        <p:txBody>
          <a:bodyPr/>
          <a:lstStyle>
            <a:lvl1pPr>
              <a:lnSpc>
                <a:spcPct val="92000"/>
              </a:lnSpc>
              <a:spcAft>
                <a:spcPts val="0"/>
              </a:spcAft>
              <a:defRPr sz="365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Title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1" name="ZoneTexte 10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1 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8424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60000" y="691200"/>
            <a:ext cx="8424000" cy="3918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63884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2 lin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35204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691200"/>
            <a:ext cx="4213225" cy="39189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8" name="Espace réservé pour une image  8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4660733" y="360000"/>
            <a:ext cx="4122000" cy="42444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2" name="ZoneTexte 11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94628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&amp;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968401"/>
            <a:ext cx="4213225" cy="36417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7" name="Espace réservé pour une image  8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4660733" y="360000"/>
            <a:ext cx="4122000" cy="42444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2" name="ZoneTexte 11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62827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349200"/>
            <a:ext cx="4212000" cy="342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Title on 1 line</a:t>
            </a:r>
            <a:endParaRPr lang="en-US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691200"/>
            <a:ext cx="4213225" cy="3920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8" name="Espace réservé pour une image 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662000" y="360000"/>
            <a:ext cx="4122000" cy="2030400"/>
          </a:xfrm>
          <a:noFill/>
        </p:spPr>
        <p:txBody>
          <a:bodyPr tIns="720000" anchor="ctr" anchorCtr="0"/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9" name="Espace réservé pour une image  9"/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4662000" y="2570400"/>
            <a:ext cx="4122000" cy="20340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 smtClean="0"/>
              <a:t>Picture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 userDrawn="1"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404092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60000" y="349200"/>
            <a:ext cx="8424000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0000" y="968400"/>
            <a:ext cx="8424000" cy="3641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/>
        </p:nvSpPr>
        <p:spPr bwMode="gray">
          <a:xfrm>
            <a:off x="2131200" y="4670277"/>
            <a:ext cx="2304256" cy="46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" cap="all" baseline="0" noProof="0" dirty="0" smtClean="0"/>
              <a:t>THIS DOCUMENT AND ITS CONTENTS ARE PROPERTY OF ARIANEGROUP.</a:t>
            </a:r>
          </a:p>
          <a:p>
            <a:r>
              <a:rPr lang="en-US" sz="400" cap="all" baseline="0" noProof="0" dirty="0" smtClean="0"/>
              <a:t>IT SHALL NOT BE COMMUNICATED TO ANY THIRD PARTY WITHOUT THE OWNER’S</a:t>
            </a:r>
          </a:p>
          <a:p>
            <a:r>
              <a:rPr lang="en-US" sz="400" cap="all" baseline="0" noProof="0" dirty="0" smtClean="0"/>
              <a:t>WRITTEN CONSENT | ARIANEGROUP SAS – ALL RIGHTS RESERVED.</a:t>
            </a:r>
          </a:p>
        </p:txBody>
      </p:sp>
      <p:sp>
        <p:nvSpPr>
          <p:cNvPr id="14" name="ZoneTexte 13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  <p:pic>
        <p:nvPicPr>
          <p:cNvPr id="15" name="Image 14" descr="logo_page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0000" y="4680000"/>
            <a:ext cx="1825714" cy="36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  <p:sldLayoutId id="2147483811" r:id="rId3"/>
    <p:sldLayoutId id="2147483799" r:id="rId4"/>
    <p:sldLayoutId id="2147483809" r:id="rId5"/>
    <p:sldLayoutId id="2147483813" r:id="rId6"/>
    <p:sldLayoutId id="2147483815" r:id="rId7"/>
    <p:sldLayoutId id="2147483814" r:id="rId8"/>
    <p:sldLayoutId id="2147483817" r:id="rId9"/>
    <p:sldLayoutId id="2147483816" r:id="rId10"/>
    <p:sldLayoutId id="2147483819" r:id="rId11"/>
    <p:sldLayoutId id="2147483818" r:id="rId12"/>
    <p:sldLayoutId id="2147483821" r:id="rId13"/>
    <p:sldLayoutId id="2147483820" r:id="rId14"/>
  </p:sldLayoutIdLst>
  <p:hf hd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2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Tx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SzPct val="100000"/>
        <a:buFontTx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90000"/>
        <a:buFont typeface="Arial" panose="020B0604020202020204" pitchFamily="34" charset="0"/>
        <a:buChar char="●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38" indent="-1079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100000"/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60000" y="349200"/>
            <a:ext cx="8424000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Title on </a:t>
            </a:r>
            <a:br>
              <a:rPr lang="en-US" noProof="0" dirty="0" smtClean="0"/>
            </a:br>
            <a:r>
              <a:rPr lang="en-US" noProof="0" dirty="0" smtClean="0"/>
              <a:t>2 lines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0000" y="968400"/>
            <a:ext cx="8424000" cy="3641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Subhead</a:t>
            </a:r>
          </a:p>
          <a:p>
            <a:pPr lvl="1"/>
            <a:r>
              <a:rPr lang="en-US" noProof="0" dirty="0" smtClean="0"/>
              <a:t>Text level 1</a:t>
            </a:r>
          </a:p>
          <a:p>
            <a:pPr lvl="2"/>
            <a:r>
              <a:rPr lang="en-US" noProof="0" dirty="0" smtClean="0"/>
              <a:t>Text level 2</a:t>
            </a:r>
          </a:p>
          <a:p>
            <a:pPr lvl="3"/>
            <a:r>
              <a:rPr lang="en-US" noProof="0" dirty="0" smtClean="0"/>
              <a:t>Text level 3</a:t>
            </a:r>
          </a:p>
          <a:p>
            <a:pPr lvl="4"/>
            <a:r>
              <a:rPr lang="en-US" noProof="0" dirty="0" smtClean="0"/>
              <a:t>Text level 4</a:t>
            </a:r>
            <a:endParaRPr lang="en-US" noProof="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532000" y="4732022"/>
            <a:ext cx="252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3" name="ZoneTexte 12"/>
          <p:cNvSpPr txBox="1"/>
          <p:nvPr/>
        </p:nvSpPr>
        <p:spPr bwMode="gray">
          <a:xfrm>
            <a:off x="2131200" y="4670277"/>
            <a:ext cx="2304256" cy="46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00" cap="all" baseline="0" noProof="0" dirty="0" smtClean="0"/>
              <a:t>THIS DOCUMENT AND ITS CONTENTS ARE PROPERTY OF ARIANEGROUP.</a:t>
            </a:r>
          </a:p>
          <a:p>
            <a:r>
              <a:rPr lang="en-US" sz="400" cap="all" baseline="0" noProof="0" dirty="0" smtClean="0"/>
              <a:t>IT SHALL NOT BE COMMUNICATED TO ANY THIRD PARTY WITHOUT THE OWNER’S</a:t>
            </a:r>
          </a:p>
          <a:p>
            <a:r>
              <a:rPr lang="en-US" sz="400" cap="all" baseline="0" noProof="0" dirty="0" smtClean="0"/>
              <a:t>WRITTEN CONSENT | ARIANEGROUP HOLDING – ALL RIGHTS RESERVED.</a:t>
            </a:r>
          </a:p>
        </p:txBody>
      </p:sp>
      <p:sp>
        <p:nvSpPr>
          <p:cNvPr id="14" name="ZoneTexte 13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endParaRPr lang="en-US" sz="800" noProof="0" dirty="0"/>
          </a:p>
        </p:txBody>
      </p:sp>
      <p:pic>
        <p:nvPicPr>
          <p:cNvPr id="15" name="Image 14" descr="logo_page.pdf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r="17173"/>
          <a:stretch/>
        </p:blipFill>
        <p:spPr bwMode="gray">
          <a:xfrm>
            <a:off x="-8699" y="4767084"/>
            <a:ext cx="1130705" cy="29752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25504" r="9073" b="25503"/>
          <a:stretch/>
        </p:blipFill>
        <p:spPr>
          <a:xfrm>
            <a:off x="1187624" y="4978507"/>
            <a:ext cx="648072" cy="14401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69" y="4747619"/>
            <a:ext cx="878651" cy="213607"/>
          </a:xfrm>
          <a:prstGeom prst="rect">
            <a:avLst/>
          </a:prstGeom>
        </p:spPr>
      </p:pic>
      <p:sp>
        <p:nvSpPr>
          <p:cNvPr id="1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974016" y="4724878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796136" y="4724878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21" name="ZoneTexte 20"/>
          <p:cNvSpPr txBox="1"/>
          <p:nvPr userDrawn="1"/>
        </p:nvSpPr>
        <p:spPr bwMode="gray">
          <a:xfrm>
            <a:off x="7898416" y="4724878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352363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</p:sldLayoutIdLst>
  <p:hf hd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2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Tx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SzPct val="100000"/>
        <a:buFontTx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90000"/>
        <a:buFont typeface="Arial" panose="020B0604020202020204" pitchFamily="34" charset="0"/>
        <a:buChar char="●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38" indent="-1079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SzPct val="100000"/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emf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395536" y="2427734"/>
            <a:ext cx="7704000" cy="1944216"/>
          </a:xfrm>
        </p:spPr>
        <p:txBody>
          <a:bodyPr/>
          <a:lstStyle/>
          <a:p>
            <a:r>
              <a:rPr lang="en-US" dirty="0"/>
              <a:t>5th Space Passive Component Days (SPCD), International </a:t>
            </a:r>
            <a:r>
              <a:rPr lang="en-US" dirty="0" smtClean="0"/>
              <a:t>Symposium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sz="1100" dirty="0"/>
              <a:t>15-18 October 2024</a:t>
            </a:r>
          </a:p>
          <a:p>
            <a:pPr>
              <a:spcBef>
                <a:spcPts val="0"/>
              </a:spcBef>
            </a:pPr>
            <a:r>
              <a:rPr lang="en-US" sz="1100" dirty="0"/>
              <a:t>ESA/ESTEC, </a:t>
            </a:r>
            <a:r>
              <a:rPr lang="en-US" sz="1100" dirty="0" err="1"/>
              <a:t>Noordwijk</a:t>
            </a:r>
            <a:r>
              <a:rPr lang="en-US" sz="1100" dirty="0"/>
              <a:t>, The Netherlands</a:t>
            </a:r>
          </a:p>
          <a:p>
            <a:pPr>
              <a:spcBef>
                <a:spcPts val="0"/>
              </a:spcBef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900" dirty="0" smtClean="0"/>
              <a:t>Presenter : Florent Todeschini – </a:t>
            </a:r>
            <a:r>
              <a:rPr lang="en-US" sz="900" dirty="0" err="1" smtClean="0"/>
              <a:t>ArianeGroup</a:t>
            </a:r>
            <a:r>
              <a:rPr lang="en-US" sz="900" dirty="0" smtClean="0"/>
              <a:t> (Les </a:t>
            </a:r>
            <a:r>
              <a:rPr lang="en-US" sz="900" dirty="0" err="1" smtClean="0"/>
              <a:t>Mureaux</a:t>
            </a:r>
            <a:r>
              <a:rPr lang="en-US" sz="900" dirty="0" smtClean="0"/>
              <a:t>, FRANCE)</a:t>
            </a:r>
          </a:p>
          <a:p>
            <a:pPr>
              <a:spcBef>
                <a:spcPts val="0"/>
              </a:spcBef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900" dirty="0" err="1"/>
              <a:t>Jesús</a:t>
            </a:r>
            <a:r>
              <a:rPr lang="en-US" sz="900" dirty="0"/>
              <a:t> </a:t>
            </a:r>
            <a:r>
              <a:rPr lang="en-US" sz="900" dirty="0" err="1"/>
              <a:t>Aspas</a:t>
            </a:r>
            <a:r>
              <a:rPr lang="en-US" sz="900" dirty="0"/>
              <a:t> </a:t>
            </a:r>
            <a:r>
              <a:rPr lang="en-US" sz="900" dirty="0" err="1" smtClean="0"/>
              <a:t>Puértolas</a:t>
            </a:r>
            <a:r>
              <a:rPr lang="en-US" sz="900" dirty="0" smtClean="0"/>
              <a:t>, </a:t>
            </a:r>
            <a:r>
              <a:rPr lang="en-US" sz="900" dirty="0"/>
              <a:t>Bruno </a:t>
            </a:r>
            <a:r>
              <a:rPr lang="en-US" sz="900" dirty="0" smtClean="0"/>
              <a:t>Thomas, </a:t>
            </a:r>
            <a:r>
              <a:rPr lang="en-US" sz="900" dirty="0"/>
              <a:t>Nicolas </a:t>
            </a:r>
            <a:r>
              <a:rPr lang="en-US" sz="900" dirty="0" smtClean="0"/>
              <a:t>Maisonnave </a:t>
            </a:r>
            <a:r>
              <a:rPr lang="en-US" sz="900" dirty="0"/>
              <a:t>, Joost Van </a:t>
            </a:r>
            <a:r>
              <a:rPr lang="en-US" sz="900" dirty="0" smtClean="0"/>
              <a:t>Tooren,</a:t>
            </a:r>
            <a:endParaRPr lang="en-US" sz="900" dirty="0"/>
          </a:p>
          <a:p>
            <a:pPr>
              <a:spcBef>
                <a:spcPts val="0"/>
              </a:spcBef>
            </a:pPr>
            <a:r>
              <a:rPr lang="en-US" sz="900" dirty="0" err="1"/>
              <a:t>Stéphane</a:t>
            </a:r>
            <a:r>
              <a:rPr lang="en-US" sz="900" dirty="0"/>
              <a:t> </a:t>
            </a:r>
            <a:r>
              <a:rPr lang="en-US" sz="900" dirty="0" err="1" smtClean="0"/>
              <a:t>Hermant</a:t>
            </a:r>
            <a:r>
              <a:rPr lang="en-US" sz="900" dirty="0" smtClean="0"/>
              <a:t> </a:t>
            </a:r>
            <a:r>
              <a:rPr lang="en-US" sz="900" dirty="0"/>
              <a:t>, Emilien </a:t>
            </a:r>
            <a:r>
              <a:rPr lang="en-US" sz="900" dirty="0" smtClean="0"/>
              <a:t>Fournaise </a:t>
            </a:r>
            <a:r>
              <a:rPr lang="en-US" sz="900" dirty="0"/>
              <a:t>, Gilles </a:t>
            </a:r>
            <a:r>
              <a:rPr lang="en-US" sz="900" dirty="0" smtClean="0"/>
              <a:t>Rouchaud </a:t>
            </a:r>
            <a:r>
              <a:rPr lang="en-US" sz="900" dirty="0"/>
              <a:t>,</a:t>
            </a:r>
          </a:p>
          <a:p>
            <a:pPr>
              <a:spcBef>
                <a:spcPts val="0"/>
              </a:spcBef>
            </a:pPr>
            <a:r>
              <a:rPr lang="en-US" sz="900" dirty="0" err="1"/>
              <a:t>Léo</a:t>
            </a:r>
            <a:r>
              <a:rPr lang="en-US" sz="900" dirty="0"/>
              <a:t> A. </a:t>
            </a:r>
            <a:r>
              <a:rPr lang="en-US" sz="900" dirty="0" smtClean="0"/>
              <a:t>Farhat, </a:t>
            </a:r>
            <a:r>
              <a:rPr lang="en-US" sz="900" dirty="0" err="1"/>
              <a:t>Joaquín</a:t>
            </a:r>
            <a:r>
              <a:rPr lang="en-US" sz="900" dirty="0"/>
              <a:t> J. Jiménez </a:t>
            </a:r>
            <a:r>
              <a:rPr lang="en-US" sz="900" dirty="0" smtClean="0"/>
              <a:t>Carreira.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12358" y="1707654"/>
            <a:ext cx="7704000" cy="1116000"/>
          </a:xfrm>
        </p:spPr>
        <p:txBody>
          <a:bodyPr/>
          <a:lstStyle/>
          <a:p>
            <a:pPr algn="ctr"/>
            <a:r>
              <a:rPr lang="en-US" sz="2400" dirty="0"/>
              <a:t>Flat Cable Harness for Space Launcher </a:t>
            </a:r>
            <a:r>
              <a:rPr lang="en-US" sz="2400" dirty="0" smtClean="0"/>
              <a:t>Applications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94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 2: INTERTANK Design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2050" name="Imag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2" y="1724200"/>
            <a:ext cx="6057299" cy="304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12035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49" y="229535"/>
            <a:ext cx="4036095" cy="17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H="1">
            <a:off x="5596717" y="1950703"/>
            <a:ext cx="476461" cy="537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2121553" y="1846437"/>
            <a:ext cx="1224136" cy="247514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922696" y="2488334"/>
            <a:ext cx="1198858" cy="243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èche courbée vers le haut 14"/>
          <p:cNvSpPr/>
          <p:nvPr/>
        </p:nvSpPr>
        <p:spPr>
          <a:xfrm rot="1192434">
            <a:off x="2765099" y="4091412"/>
            <a:ext cx="648072" cy="354948"/>
          </a:xfrm>
          <a:prstGeom prst="curvedUp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Flèche courbée vers le haut 17"/>
          <p:cNvSpPr/>
          <p:nvPr/>
        </p:nvSpPr>
        <p:spPr>
          <a:xfrm rot="14752097">
            <a:off x="5109587" y="3411044"/>
            <a:ext cx="498153" cy="298533"/>
          </a:xfrm>
          <a:prstGeom prst="curvedUp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235064" y="3524400"/>
            <a:ext cx="1413862" cy="135411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rc 15"/>
          <p:cNvSpPr/>
          <p:nvPr/>
        </p:nvSpPr>
        <p:spPr>
          <a:xfrm rot="7378578">
            <a:off x="5077479" y="4051080"/>
            <a:ext cx="860214" cy="790295"/>
          </a:xfrm>
          <a:prstGeom prst="arc">
            <a:avLst>
              <a:gd name="adj1" fmla="val 15760464"/>
              <a:gd name="adj2" fmla="val 21486236"/>
            </a:avLst>
          </a:prstGeom>
          <a:ln w="15875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23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24" name="ZoneTexte 23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40352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2: </a:t>
            </a:r>
            <a:r>
              <a:rPr lang="fr-FR" dirty="0" smtClean="0"/>
              <a:t>EXTERNAL RACEWAY DESIGN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0000" y="34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49200"/>
            <a:ext cx="6127750" cy="232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8" r="23125"/>
          <a:stretch>
            <a:fillRect/>
          </a:stretch>
        </p:blipFill>
        <p:spPr bwMode="auto">
          <a:xfrm>
            <a:off x="336402" y="2865537"/>
            <a:ext cx="19208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57" y="864898"/>
            <a:ext cx="2954338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Image 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20" y="1915785"/>
            <a:ext cx="1990279" cy="28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12" y="2931791"/>
            <a:ext cx="2294243" cy="180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710099"/>
            <a:ext cx="2705130" cy="732380"/>
          </a:xfrm>
          <a:prstGeom prst="rect">
            <a:avLst/>
          </a:prstGeom>
        </p:spPr>
      </p:pic>
      <p:pic>
        <p:nvPicPr>
          <p:cNvPr id="14" name="Grafi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12" y="2829338"/>
            <a:ext cx="1309007" cy="17642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95870" y="4560019"/>
            <a:ext cx="1181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err="1" smtClean="0"/>
              <a:t>Current</a:t>
            </a:r>
            <a:r>
              <a:rPr lang="fr-FR" sz="1000" b="1" i="1" dirty="0" smtClean="0"/>
              <a:t> solution</a:t>
            </a:r>
            <a:endParaRPr lang="fr-FR" sz="1000" b="1" i="1" dirty="0"/>
          </a:p>
        </p:txBody>
      </p:sp>
      <p:sp>
        <p:nvSpPr>
          <p:cNvPr id="10" name="Flèche vers le haut 9"/>
          <p:cNvSpPr/>
          <p:nvPr/>
        </p:nvSpPr>
        <p:spPr>
          <a:xfrm>
            <a:off x="7740000" y="2292506"/>
            <a:ext cx="324000" cy="504056"/>
          </a:xfrm>
          <a:prstGeom prst="up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78266" y="142162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err="1" smtClean="0"/>
              <a:t>ULPM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Raceway</a:t>
            </a:r>
            <a:endParaRPr lang="fr-FR" sz="1000" b="1" i="1" dirty="0"/>
          </a:p>
        </p:txBody>
      </p:sp>
      <p:sp>
        <p:nvSpPr>
          <p:cNvPr id="19" name="Ellipse 18"/>
          <p:cNvSpPr/>
          <p:nvPr/>
        </p:nvSpPr>
        <p:spPr>
          <a:xfrm>
            <a:off x="182512" y="1913817"/>
            <a:ext cx="1077119" cy="78155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858296" y="2672444"/>
            <a:ext cx="69712" cy="3649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 rot="20614400">
            <a:off x="5125994" y="258503"/>
            <a:ext cx="1419902" cy="86419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6228184" y="992609"/>
            <a:ext cx="300390" cy="301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29" name="ZoneTexte 28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31973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2: </a:t>
            </a:r>
            <a:r>
              <a:rPr lang="fr-FR" dirty="0" smtClean="0"/>
              <a:t>AVIONICS BAY POWER HARNESS DESIGN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0000" y="34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15616" y="771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9"/>
          <a:stretch>
            <a:fillRect/>
          </a:stretch>
        </p:blipFill>
        <p:spPr bwMode="auto">
          <a:xfrm>
            <a:off x="899592" y="677974"/>
            <a:ext cx="3024336" cy="386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Image 215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23" y="1029742"/>
            <a:ext cx="4290715" cy="86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3" name="ZoneTexte 12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764" y="2427734"/>
            <a:ext cx="3182400" cy="1926613"/>
          </a:xfrm>
          <a:prstGeom prst="rect">
            <a:avLst/>
          </a:prstGeom>
        </p:spPr>
      </p:pic>
      <p:sp>
        <p:nvSpPr>
          <p:cNvPr id="18" name="Flèche droite à entaille 17"/>
          <p:cNvSpPr/>
          <p:nvPr/>
        </p:nvSpPr>
        <p:spPr>
          <a:xfrm rot="11971681">
            <a:off x="3882448" y="2129162"/>
            <a:ext cx="842683" cy="399994"/>
          </a:xfrm>
          <a:prstGeom prst="notchedRightArrow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6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 3: INTERTANK </a:t>
            </a:r>
            <a:r>
              <a:rPr lang="fr-FR" dirty="0" err="1" smtClean="0"/>
              <a:t>Manufacturing</a:t>
            </a:r>
            <a:r>
              <a:rPr lang="fr-FR" dirty="0" smtClean="0"/>
              <a:t>…and </a:t>
            </a:r>
            <a:r>
              <a:rPr lang="fr-FR" dirty="0" err="1" smtClean="0"/>
              <a:t>integration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12035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88" y="915566"/>
            <a:ext cx="3024160" cy="342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0052"/>
            <a:ext cx="36195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1" name="ZoneTexte 10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5793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 3: INTERTANK </a:t>
            </a:r>
            <a:r>
              <a:rPr lang="fr-FR" dirty="0" err="1" smtClean="0"/>
              <a:t>Manufacturing</a:t>
            </a:r>
            <a:r>
              <a:rPr lang="fr-FR" dirty="0" smtClean="0"/>
              <a:t>…and </a:t>
            </a:r>
            <a:r>
              <a:rPr lang="fr-FR" dirty="0" err="1" smtClean="0"/>
              <a:t>integration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12035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4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7614"/>
            <a:ext cx="8693918" cy="181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0" name="ZoneTexte 9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10664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</a:t>
            </a:r>
            <a:r>
              <a:rPr lang="fr-FR" dirty="0" smtClean="0"/>
              <a:t>3: EXTERNAL RACEWAY MANUFACTURING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0000" y="34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148" name="Imag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3"/>
          <a:stretch/>
        </p:blipFill>
        <p:spPr bwMode="auto">
          <a:xfrm>
            <a:off x="4355976" y="1429781"/>
            <a:ext cx="128423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Imag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99" y="1430415"/>
            <a:ext cx="272732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ag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6" y="1419622"/>
            <a:ext cx="3974143" cy="216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3" name="ZoneTexte 12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4667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</a:t>
            </a:r>
            <a:r>
              <a:rPr lang="fr-FR" dirty="0" smtClean="0"/>
              <a:t>3: EXTERNAL RACEWAY MANUFACTURING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0000" y="34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146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31590"/>
            <a:ext cx="749183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1" name="ZoneTexte 10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30923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</a:t>
            </a:r>
            <a:r>
              <a:rPr lang="fr-FR" dirty="0" smtClean="0"/>
              <a:t>3: ELECTRICAL TESTING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0000" y="34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7170" name="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34942"/>
            <a:ext cx="320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19673" y="2434917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Contact (pin)/conductor resistance </a:t>
            </a:r>
            <a:endParaRPr lang="fr-FR" sz="1200" dirty="0"/>
          </a:p>
        </p:txBody>
      </p:sp>
      <p:pic>
        <p:nvPicPr>
          <p:cNvPr id="7171" name="Imag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33" y="825380"/>
            <a:ext cx="27511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917861" y="2370241"/>
            <a:ext cx="22832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Backshell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/Shielding resistance</a:t>
            </a:r>
            <a:endParaRPr lang="fr-FR" sz="1200" dirty="0"/>
          </a:p>
        </p:txBody>
      </p:sp>
      <p:pic>
        <p:nvPicPr>
          <p:cNvPr id="7172" name="Imag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5437"/>
            <a:ext cx="30321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50111" y="4338165"/>
            <a:ext cx="22832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Insulation resistance</a:t>
            </a:r>
            <a:endParaRPr lang="fr-FR" sz="1200" dirty="0"/>
          </a:p>
        </p:txBody>
      </p:sp>
      <p:pic>
        <p:nvPicPr>
          <p:cNvPr id="7173" name="Imag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78507"/>
            <a:ext cx="2702556" cy="153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997695" y="4346435"/>
            <a:ext cx="22832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Voltage Insulation withstanding</a:t>
            </a:r>
            <a:endParaRPr lang="fr-FR" sz="1200" dirty="0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9" name="ZoneTexte 18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11414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</a:t>
            </a:r>
            <a:r>
              <a:rPr lang="fr-FR" dirty="0" smtClean="0"/>
              <a:t>4:  CONCLUSIONS (I)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0000" y="34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15616" y="771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39552" y="1040399"/>
            <a:ext cx="71284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Potential of Flat Flexible Cable technologies to be used in different Space/Launcher applications </a:t>
            </a:r>
            <a:r>
              <a:rPr lang="en-US" sz="2000" u="sng" dirty="0">
                <a:solidFill>
                  <a:schemeClr val="tx2"/>
                </a:solidFill>
              </a:rPr>
              <a:t>is </a:t>
            </a:r>
            <a:r>
              <a:rPr lang="en-US" sz="2000" u="sng" dirty="0" smtClean="0">
                <a:solidFill>
                  <a:schemeClr val="tx2"/>
                </a:solidFill>
              </a:rPr>
              <a:t>proven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u="sng" dirty="0" smtClean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Key enablers developed</a:t>
            </a:r>
            <a:r>
              <a:rPr lang="en-US" sz="2000" dirty="0" smtClean="0">
                <a:solidFill>
                  <a:schemeClr val="tx2"/>
                </a:solidFill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/>
              <a:t>Flat </a:t>
            </a:r>
            <a:r>
              <a:rPr lang="en-US" sz="2000" dirty="0"/>
              <a:t>Cable and associated connector to build </a:t>
            </a:r>
            <a:r>
              <a:rPr lang="en-US" sz="2000" dirty="0" smtClean="0"/>
              <a:t>is now available.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/>
              <a:t>Design process.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/>
              <a:t>Composite embedding technology for harsh environments.</a:t>
            </a:r>
            <a:endParaRPr lang="en-US" sz="2000" dirty="0"/>
          </a:p>
          <a:p>
            <a:pPr lvl="0" algn="just">
              <a:spcAft>
                <a:spcPts val="0"/>
              </a:spcAft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2" name="ZoneTexte 11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72246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 </a:t>
            </a:r>
            <a:r>
              <a:rPr lang="fr-FR" dirty="0" smtClean="0"/>
              <a:t>4:  </a:t>
            </a:r>
            <a:r>
              <a:rPr lang="fr-FR" dirty="0" smtClean="0"/>
              <a:t>CONCLUSIONS </a:t>
            </a:r>
            <a:r>
              <a:rPr lang="fr-FR" dirty="0" smtClean="0"/>
              <a:t>(II</a:t>
            </a:r>
            <a:r>
              <a:rPr lang="fr-FR" dirty="0" smtClean="0"/>
              <a:t>) &amp; PERSPECTIVES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60000" y="34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15616" y="771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39552" y="699542"/>
            <a:ext cx="71284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Flat Flexible cables make: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/>
              <a:t>Design </a:t>
            </a:r>
            <a:r>
              <a:rPr lang="en-US" sz="2000" dirty="0" smtClean="0"/>
              <a:t>process easier.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/>
              <a:t>Manufacturing straightforward.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/>
              <a:t>Integration simplified.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/>
              <a:t>Test and troubleshooting easier.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/>
              <a:t>Reduce volume allocation(&gt;70%)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/>
              <a:t>Reduce mass (&gt;30</a:t>
            </a:r>
            <a:r>
              <a:rPr lang="en-US" sz="2000" dirty="0" smtClean="0"/>
              <a:t>%)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2" name="ZoneTexte 11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  <p:sp>
        <p:nvSpPr>
          <p:cNvPr id="4" name="Rectangle 3"/>
          <p:cNvSpPr/>
          <p:nvPr/>
        </p:nvSpPr>
        <p:spPr>
          <a:xfrm>
            <a:off x="-5574" y="3075806"/>
            <a:ext cx="82089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600"/>
              </a:spcBef>
            </a:pPr>
            <a:r>
              <a:rPr lang="en-US" sz="2000" b="1" dirty="0" smtClean="0"/>
              <a:t>PERSPECTIVES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Enhance </a:t>
            </a:r>
            <a:r>
              <a:rPr lang="en-US" sz="2000" dirty="0">
                <a:solidFill>
                  <a:schemeClr val="tx2"/>
                </a:solidFill>
              </a:rPr>
              <a:t>technology maturity.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Further Verify electrical  features (shielding, coupling</a:t>
            </a:r>
            <a:r>
              <a:rPr lang="en-US" sz="2000" dirty="0" smtClean="0">
                <a:solidFill>
                  <a:schemeClr val="tx2"/>
                </a:solidFill>
              </a:rPr>
              <a:t>).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683568" y="1995686"/>
            <a:ext cx="8064896" cy="25922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 1: ANALYSIS OF THE SPECIFICATION, IDENTIFICATION OF USE CASES AND OVERVIEW OF AVAILABLE TECHNOLOGIES: TRADE-OFF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PART </a:t>
            </a:r>
            <a:r>
              <a:rPr lang="en-GB" dirty="0"/>
              <a:t>2: LAUNCHER HARNESS </a:t>
            </a:r>
            <a:r>
              <a:rPr lang="en-GB" dirty="0" smtClean="0"/>
              <a:t>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 </a:t>
            </a:r>
            <a:r>
              <a:rPr lang="en-US" dirty="0"/>
              <a:t>3: MOCKUP MANUFACTURING AND </a:t>
            </a:r>
            <a:r>
              <a:rPr lang="en-US" dirty="0" smtClean="0"/>
              <a:t>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CONCLUSIONS AND PERSPECTIVES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u="sng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u="sng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300" u="sng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300" u="sng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Harness for Launcher - KOM</a:t>
            </a:r>
            <a:endParaRPr lang="en-US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3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48" y="219520"/>
            <a:ext cx="6768752" cy="4512502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342088" y="555526"/>
            <a:ext cx="8424000" cy="1547813"/>
          </a:xfrm>
        </p:spPr>
        <p:txBody>
          <a:bodyPr/>
          <a:lstStyle/>
          <a:p>
            <a:pPr algn="ctr"/>
            <a:r>
              <a:rPr lang="fr-FR" sz="3200" b="1" dirty="0" err="1" smtClean="0">
                <a:solidFill>
                  <a:schemeClr val="bg1"/>
                </a:solidFill>
              </a:rPr>
              <a:t>Thank</a:t>
            </a:r>
            <a:r>
              <a:rPr lang="fr-FR" sz="3200" b="1" dirty="0" smtClean="0">
                <a:solidFill>
                  <a:schemeClr val="bg1"/>
                </a:solidFill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</a:rPr>
              <a:t>you</a:t>
            </a:r>
            <a:r>
              <a:rPr lang="fr-FR" sz="3200" b="1" dirty="0" smtClean="0">
                <a:solidFill>
                  <a:schemeClr val="bg1"/>
                </a:solidFill>
              </a:rPr>
              <a:t> !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Questions?</a:t>
            </a:r>
          </a:p>
          <a:p>
            <a:pPr algn="ctr"/>
            <a:endParaRPr lang="fr-FR" sz="3200" b="1" dirty="0" smtClean="0">
              <a:solidFill>
                <a:schemeClr val="bg1"/>
              </a:solidFill>
            </a:endParaRPr>
          </a:p>
          <a:p>
            <a:pPr algn="ctr"/>
            <a:endParaRPr lang="fr-FR" sz="3200" b="1" dirty="0">
              <a:solidFill>
                <a:schemeClr val="bg1"/>
              </a:solidFill>
            </a:endParaRPr>
          </a:p>
          <a:p>
            <a:pPr algn="ctr"/>
            <a:endParaRPr lang="fr-FR" sz="3200" b="1" dirty="0" smtClean="0">
              <a:solidFill>
                <a:schemeClr val="bg1"/>
              </a:solidFill>
            </a:endParaRPr>
          </a:p>
          <a:p>
            <a:pPr algn="ctr"/>
            <a:endParaRPr lang="fr-FR" sz="3200" b="1" dirty="0" smtClean="0">
              <a:solidFill>
                <a:schemeClr val="bg1"/>
              </a:solidFill>
            </a:endParaRPr>
          </a:p>
          <a:p>
            <a:pPr algn="ctr"/>
            <a:r>
              <a:rPr lang="fr-FR" sz="4000" b="1" dirty="0" err="1" smtClean="0">
                <a:solidFill>
                  <a:schemeClr val="bg1"/>
                </a:solidFill>
              </a:rPr>
              <a:t>Let’s</a:t>
            </a:r>
            <a:r>
              <a:rPr lang="fr-FR" sz="40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</a:rPr>
              <a:t>make</a:t>
            </a:r>
            <a:r>
              <a:rPr lang="fr-FR" sz="40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</a:rPr>
              <a:t>it</a:t>
            </a:r>
            <a:r>
              <a:rPr lang="fr-FR" sz="40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</a:rPr>
              <a:t>fly</a:t>
            </a:r>
            <a:r>
              <a:rPr lang="fr-FR" sz="4000" b="1" dirty="0" smtClean="0">
                <a:solidFill>
                  <a:schemeClr val="bg1"/>
                </a:solidFill>
              </a:rPr>
              <a:t> !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0" name="ZoneTexte 9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3783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360000" y="1431392"/>
            <a:ext cx="8424000" cy="2830438"/>
          </a:xfrm>
        </p:spPr>
        <p:txBody>
          <a:bodyPr/>
          <a:lstStyle/>
          <a:p>
            <a:r>
              <a:rPr lang="fr-FR" sz="1800" b="0" dirty="0" err="1" smtClean="0"/>
              <a:t>WORK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PRESENTED</a:t>
            </a:r>
            <a:r>
              <a:rPr lang="fr-FR" sz="1800" b="0" dirty="0" smtClean="0"/>
              <a:t> HERE </a:t>
            </a:r>
            <a:r>
              <a:rPr lang="fr-FR" sz="1800" b="0" dirty="0" err="1" smtClean="0"/>
              <a:t>HAD</a:t>
            </a:r>
            <a:r>
              <a:rPr lang="fr-FR" sz="1800" b="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dirty="0" smtClean="0"/>
              <a:t>ESA Support </a:t>
            </a:r>
            <a:r>
              <a:rPr lang="fr-FR" sz="1800" b="0" dirty="0" smtClean="0">
                <a:sym typeface="Wingdings" panose="05000000000000000000" pitchFamily="2" charset="2"/>
              </a:rPr>
              <a:t> </a:t>
            </a:r>
            <a:r>
              <a:rPr lang="en-US" sz="1800" b="0" dirty="0">
                <a:sym typeface="Wingdings" panose="05000000000000000000" pitchFamily="2" charset="2"/>
              </a:rPr>
              <a:t>“IMPROVED DESIGN OF HARNESS </a:t>
            </a:r>
            <a:r>
              <a:rPr lang="en-US" sz="1800" b="0" dirty="0" smtClean="0">
                <a:sym typeface="Wingdings" panose="05000000000000000000" pitchFamily="2" charset="2"/>
              </a:rPr>
              <a:t>FOR LAUNCHER</a:t>
            </a:r>
            <a:r>
              <a:rPr lang="en-US" sz="1800" b="0" dirty="0">
                <a:sym typeface="Wingdings" panose="05000000000000000000" pitchFamily="2" charset="2"/>
              </a:rPr>
              <a:t>”-EXPRO</a:t>
            </a:r>
            <a:r>
              <a:rPr lang="en-US" sz="1800" b="0" dirty="0" smtClean="0">
                <a:sym typeface="Wingdings" panose="05000000000000000000" pitchFamily="2" charset="2"/>
              </a:rPr>
              <a:t>+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smtClean="0">
                <a:sym typeface="Wingdings" panose="05000000000000000000" pitchFamily="2" charset="2"/>
              </a:rPr>
              <a:t>TO EXPLORE HARNESSING SOLUTIONS FOR SPACE USE THAT MAY BRING RELEVANT MASS, COST, VOLUME and AIT GAINS.</a:t>
            </a:r>
            <a:endParaRPr lang="fr-FR" sz="1800" b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1" name="ZoneTexte 10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8220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INTROduction</a:t>
            </a:r>
            <a:r>
              <a:rPr lang="fr-FR" dirty="0" smtClean="0"/>
              <a:t> - </a:t>
            </a:r>
            <a:r>
              <a:rPr lang="fr-FR" dirty="0" err="1" smtClean="0"/>
              <a:t>Working</a:t>
            </a:r>
            <a:r>
              <a:rPr lang="fr-FR" dirty="0" smtClean="0"/>
              <a:t> LOGIC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2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32" name="ZoneTexte 31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  <p:sp>
        <p:nvSpPr>
          <p:cNvPr id="33" name="Espace réservé du contenu 7"/>
          <p:cNvSpPr>
            <a:spLocks noGrp="1"/>
          </p:cNvSpPr>
          <p:nvPr>
            <p:ph idx="1"/>
          </p:nvPr>
        </p:nvSpPr>
        <p:spPr>
          <a:xfrm>
            <a:off x="360000" y="987574"/>
            <a:ext cx="8424000" cy="2830438"/>
          </a:xfrm>
        </p:spPr>
        <p:txBody>
          <a:bodyPr/>
          <a:lstStyle/>
          <a:p>
            <a:r>
              <a:rPr lang="fr-FR" sz="2000" dirty="0" smtClean="0"/>
              <a:t>TRADE-OFF OF NEW SOLUTION FOR </a:t>
            </a:r>
            <a:r>
              <a:rPr lang="fr-FR" sz="2000" dirty="0" err="1" smtClean="0"/>
              <a:t>HARNESS</a:t>
            </a:r>
            <a:r>
              <a:rPr lang="fr-FR" sz="2000" dirty="0" smtClean="0"/>
              <a:t> ON </a:t>
            </a:r>
            <a:r>
              <a:rPr lang="fr-FR" sz="2000" dirty="0" err="1" smtClean="0"/>
              <a:t>LAUNCHERS</a:t>
            </a:r>
            <a:r>
              <a:rPr lang="fr-FR" sz="20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Identification of </a:t>
            </a:r>
            <a:r>
              <a:rPr lang="fr-FR" sz="2000" dirty="0" err="1"/>
              <a:t>harness</a:t>
            </a:r>
            <a:r>
              <a:rPr lang="fr-FR" sz="2000" dirty="0"/>
              <a:t> </a:t>
            </a:r>
            <a:r>
              <a:rPr lang="fr-FR" sz="2000" dirty="0" err="1"/>
              <a:t>technology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/>
              <a:t>Guarantee</a:t>
            </a:r>
            <a:r>
              <a:rPr lang="fr-FR" sz="2000" dirty="0" smtClean="0"/>
              <a:t> the </a:t>
            </a:r>
            <a:r>
              <a:rPr lang="fr-FR" sz="2000" dirty="0" err="1" smtClean="0"/>
              <a:t>harness</a:t>
            </a:r>
            <a:r>
              <a:rPr lang="fr-FR" sz="2000" dirty="0" smtClean="0"/>
              <a:t> efficient </a:t>
            </a:r>
            <a:r>
              <a:rPr lang="fr-FR" sz="2000" dirty="0" err="1" smtClean="0"/>
              <a:t>considering</a:t>
            </a:r>
            <a:r>
              <a:rPr lang="fr-FR" sz="2000" dirty="0" smtClean="0"/>
              <a:t>:</a:t>
            </a:r>
          </a:p>
          <a:p>
            <a:pPr marL="573088" lvl="4" indent="-285750">
              <a:buFont typeface="Courier New" panose="02070309020205020404" pitchFamily="49" charset="0"/>
              <a:buChar char="o"/>
            </a:pPr>
            <a:r>
              <a:rPr lang="fr-FR" sz="1600" b="1" dirty="0" err="1" smtClean="0"/>
              <a:t>Environment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constraints</a:t>
            </a:r>
            <a:r>
              <a:rPr lang="fr-FR" sz="1600" b="1" dirty="0" smtClean="0"/>
              <a:t> (thermal, </a:t>
            </a:r>
            <a:r>
              <a:rPr lang="fr-FR" sz="1600" b="1" dirty="0" err="1" smtClean="0"/>
              <a:t>mechanical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EM</a:t>
            </a:r>
            <a:r>
              <a:rPr lang="fr-FR" sz="1600" b="1" dirty="0" smtClean="0"/>
              <a:t>),</a:t>
            </a:r>
          </a:p>
          <a:p>
            <a:pPr marL="573088" lvl="4" indent="-285750">
              <a:buFont typeface="Courier New" panose="02070309020205020404" pitchFamily="49" charset="0"/>
              <a:buChar char="o"/>
            </a:pPr>
            <a:r>
              <a:rPr lang="fr-FR" sz="1600" b="1" dirty="0" smtClean="0"/>
              <a:t>RAMS,</a:t>
            </a:r>
          </a:p>
          <a:p>
            <a:pPr marL="573088" lvl="4" indent="-285750">
              <a:buFont typeface="Courier New" panose="02070309020205020404" pitchFamily="49" charset="0"/>
              <a:buChar char="o"/>
            </a:pPr>
            <a:r>
              <a:rPr lang="fr-FR" sz="1600" b="1" dirty="0" smtClean="0"/>
              <a:t>AIT </a:t>
            </a:r>
            <a:r>
              <a:rPr lang="fr-FR" sz="1600" b="1" dirty="0" err="1" smtClean="0"/>
              <a:t>optimization</a:t>
            </a:r>
            <a:endParaRPr lang="fr-FR" sz="1600" b="1" dirty="0" smtClean="0"/>
          </a:p>
          <a:p>
            <a:pPr lvl="2"/>
            <a:r>
              <a:rPr lang="fr-FR" sz="2000" b="1" dirty="0" smtClean="0">
                <a:solidFill>
                  <a:schemeClr val="tx2"/>
                </a:solidFill>
              </a:rPr>
              <a:t> </a:t>
            </a:r>
            <a:endParaRPr lang="fr-FR" sz="2000" b="1" dirty="0">
              <a:solidFill>
                <a:schemeClr val="tx2"/>
              </a:solidFill>
            </a:endParaRPr>
          </a:p>
          <a:p>
            <a:pPr lvl="1"/>
            <a:r>
              <a:rPr lang="fr-FR" sz="2000" dirty="0" smtClean="0">
                <a:solidFill>
                  <a:schemeClr val="tx2"/>
                </a:solidFill>
              </a:rPr>
              <a:t>=&gt; </a:t>
            </a:r>
            <a:r>
              <a:rPr lang="fr-FR" sz="2000" dirty="0" err="1">
                <a:solidFill>
                  <a:schemeClr val="tx2"/>
                </a:solidFill>
              </a:rPr>
              <a:t>With</a:t>
            </a:r>
            <a:r>
              <a:rPr lang="fr-FR" sz="2000" dirty="0">
                <a:solidFill>
                  <a:schemeClr val="tx2"/>
                </a:solidFill>
              </a:rPr>
              <a:t> the objective to </a:t>
            </a:r>
            <a:r>
              <a:rPr lang="fr-FR" sz="2000" dirty="0" err="1">
                <a:solidFill>
                  <a:schemeClr val="tx2"/>
                </a:solidFill>
              </a:rPr>
              <a:t>reduce</a:t>
            </a:r>
            <a:r>
              <a:rPr lang="fr-FR" sz="2000" dirty="0">
                <a:solidFill>
                  <a:schemeClr val="tx2"/>
                </a:solidFill>
              </a:rPr>
              <a:t> Mass/</a:t>
            </a:r>
            <a:r>
              <a:rPr lang="fr-FR" sz="2000" dirty="0" err="1">
                <a:solidFill>
                  <a:schemeClr val="tx2"/>
                </a:solidFill>
              </a:rPr>
              <a:t>Cost</a:t>
            </a:r>
            <a:r>
              <a:rPr lang="fr-FR" sz="2000" dirty="0">
                <a:solidFill>
                  <a:schemeClr val="tx2"/>
                </a:solidFill>
              </a:rPr>
              <a:t>/Volume </a:t>
            </a:r>
            <a:r>
              <a:rPr lang="fr-FR" sz="2000" dirty="0" err="1">
                <a:solidFill>
                  <a:schemeClr val="tx2"/>
                </a:solidFill>
              </a:rPr>
              <a:t>features</a:t>
            </a:r>
            <a:endParaRPr lang="fr-FR" sz="2000" dirty="0">
              <a:solidFill>
                <a:schemeClr val="tx2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1541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/>
          <a:stretch/>
        </p:blipFill>
        <p:spPr bwMode="auto">
          <a:xfrm>
            <a:off x="4114323" y="915566"/>
            <a:ext cx="4058077" cy="2255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PART1: APPLICATIONS </a:t>
            </a:r>
            <a:r>
              <a:rPr lang="fr-FR" dirty="0" err="1" smtClean="0"/>
              <a:t>identified</a:t>
            </a:r>
            <a:r>
              <a:rPr lang="fr-FR" dirty="0" smtClean="0"/>
              <a:t>…LAUNCHER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24321" y="2492295"/>
            <a:ext cx="252000" cy="288000"/>
          </a:xfrm>
        </p:spPr>
        <p:txBody>
          <a:bodyPr/>
          <a:lstStyle/>
          <a:p>
            <a:fld id="{733122C9-A0B9-462F-8757-0847AD287B63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12" name="Imag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1" y="768232"/>
            <a:ext cx="3593689" cy="2612525"/>
          </a:xfrm>
          <a:prstGeom prst="rect">
            <a:avLst/>
          </a:prstGeom>
          <a:noFill/>
        </p:spPr>
      </p:pic>
      <p:grpSp>
        <p:nvGrpSpPr>
          <p:cNvPr id="14" name="Groupe 13"/>
          <p:cNvGrpSpPr/>
          <p:nvPr/>
        </p:nvGrpSpPr>
        <p:grpSpPr>
          <a:xfrm>
            <a:off x="323528" y="3219822"/>
            <a:ext cx="1116124" cy="1469777"/>
            <a:chOff x="1259632" y="3219822"/>
            <a:chExt cx="1116124" cy="1469777"/>
          </a:xfrm>
        </p:grpSpPr>
        <p:sp>
          <p:nvSpPr>
            <p:cNvPr id="15" name="Ellipse 14"/>
            <p:cNvSpPr/>
            <p:nvPr/>
          </p:nvSpPr>
          <p:spPr>
            <a:xfrm>
              <a:off x="1259632" y="3219822"/>
              <a:ext cx="1116124" cy="100811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 smtClean="0"/>
                <a:t>140</a:t>
              </a:r>
              <a:endParaRPr lang="fr-FR" b="1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410314" y="4227934"/>
              <a:ext cx="7986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Number</a:t>
              </a:r>
              <a:endParaRPr lang="fr-FR" sz="12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FR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Harness</a:t>
              </a:r>
              <a:endParaRPr lang="fr-FR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671443" y="3406559"/>
            <a:ext cx="1116124" cy="1469777"/>
            <a:chOff x="1259632" y="3219822"/>
            <a:chExt cx="1116124" cy="1469777"/>
          </a:xfrm>
        </p:grpSpPr>
        <p:sp>
          <p:nvSpPr>
            <p:cNvPr id="18" name="Ellipse 17"/>
            <p:cNvSpPr/>
            <p:nvPr/>
          </p:nvSpPr>
          <p:spPr>
            <a:xfrm>
              <a:off x="1259632" y="3219822"/>
              <a:ext cx="1116124" cy="100811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 smtClean="0"/>
                <a:t>10 km</a:t>
              </a:r>
              <a:endParaRPr lang="fr-FR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325355" y="4227934"/>
              <a:ext cx="96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Conductors</a:t>
              </a:r>
              <a:endParaRPr lang="fr-FR" sz="12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FR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length</a:t>
              </a:r>
              <a:endParaRPr lang="fr-FR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4663993" y="2636295"/>
            <a:ext cx="1116124" cy="1469777"/>
            <a:chOff x="1259632" y="3219822"/>
            <a:chExt cx="1116124" cy="1469777"/>
          </a:xfrm>
        </p:grpSpPr>
        <p:sp>
          <p:nvSpPr>
            <p:cNvPr id="24" name="Ellipse 23"/>
            <p:cNvSpPr/>
            <p:nvPr/>
          </p:nvSpPr>
          <p:spPr>
            <a:xfrm>
              <a:off x="1259632" y="3219822"/>
              <a:ext cx="1116124" cy="100811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 smtClean="0"/>
                <a:t>200 kg</a:t>
              </a:r>
              <a:endParaRPr lang="fr-FR" b="1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431957" y="4227934"/>
              <a:ext cx="75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Harness</a:t>
              </a:r>
              <a:endParaRPr lang="fr-FR" sz="12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chemeClr val="tx2">
                      <a:lumMod val="75000"/>
                    </a:schemeClr>
                  </a:solidFill>
                </a:rPr>
                <a:t>mass</a:t>
              </a:r>
              <a:endParaRPr lang="fr-FR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Ellipse 26"/>
          <p:cNvSpPr/>
          <p:nvPr/>
        </p:nvSpPr>
        <p:spPr>
          <a:xfrm>
            <a:off x="6182605" y="3630370"/>
            <a:ext cx="1116124" cy="10081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200" b="1" dirty="0" smtClean="0"/>
              <a:t>40% </a:t>
            </a:r>
            <a:r>
              <a:rPr lang="fr-FR" sz="1200" b="1" dirty="0"/>
              <a:t>of total </a:t>
            </a:r>
            <a:r>
              <a:rPr lang="fr-FR" sz="1200" b="1" dirty="0" err="1"/>
              <a:t>harness</a:t>
            </a:r>
            <a:r>
              <a:rPr lang="fr-FR" sz="1200" b="1" dirty="0"/>
              <a:t> </a:t>
            </a:r>
            <a:r>
              <a:rPr lang="fr-FR" sz="1200" b="1" dirty="0" smtClean="0"/>
              <a:t>budget</a:t>
            </a:r>
            <a:endParaRPr lang="fr-FR" sz="12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6192498" y="3149509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</a:rPr>
              <a:t>Harness</a:t>
            </a:r>
            <a:endParaRPr lang="fr-FR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</a:rPr>
              <a:t>Cost</a:t>
            </a:r>
            <a:endParaRPr lang="fr-FR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7619352" y="3664550"/>
            <a:ext cx="1116124" cy="10081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200" b="1" dirty="0" smtClean="0"/>
              <a:t>60 % of total </a:t>
            </a:r>
            <a:r>
              <a:rPr lang="fr-FR" sz="1200" b="1" dirty="0" err="1" smtClean="0"/>
              <a:t>harness</a:t>
            </a:r>
            <a:r>
              <a:rPr lang="fr-FR" sz="1200" b="1" dirty="0" smtClean="0"/>
              <a:t> budget</a:t>
            </a:r>
            <a:endParaRPr lang="fr-FR" sz="12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7701218" y="3147705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tx2">
                    <a:lumMod val="75000"/>
                  </a:schemeClr>
                </a:solidFill>
              </a:rPr>
              <a:t>Installed</a:t>
            </a:r>
            <a:endParaRPr lang="fr-FR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fr-FR" sz="1400" b="1" dirty="0" err="1">
                <a:solidFill>
                  <a:schemeClr val="tx2">
                    <a:lumMod val="75000"/>
                  </a:schemeClr>
                </a:solidFill>
              </a:rPr>
              <a:t>Cost</a:t>
            </a:r>
            <a:endParaRPr lang="fr-FR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278552" y="3034816"/>
            <a:ext cx="1116124" cy="109961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 smtClean="0"/>
              <a:t>400 kg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998031" y="4134426"/>
            <a:ext cx="153796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chemeClr val="tx2">
                    <a:lumMod val="75000"/>
                  </a:schemeClr>
                </a:solidFill>
              </a:rPr>
              <a:t>Installed</a:t>
            </a:r>
            <a:r>
              <a:rPr lang="fr-FR" sz="1200" dirty="0" smtClean="0">
                <a:solidFill>
                  <a:schemeClr val="tx2">
                    <a:lumMod val="75000"/>
                  </a:schemeClr>
                </a:solidFill>
              </a:rPr>
              <a:t> Mass </a:t>
            </a:r>
            <a:r>
              <a:rPr lang="fr-FR" sz="105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fr-FR" sz="1050" dirty="0" err="1" smtClean="0">
                <a:solidFill>
                  <a:schemeClr val="tx2">
                    <a:lumMod val="75000"/>
                  </a:schemeClr>
                </a:solidFill>
              </a:rPr>
              <a:t>include</a:t>
            </a:r>
            <a:r>
              <a:rPr lang="fr-FR" sz="105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050" dirty="0" err="1" smtClean="0">
                <a:solidFill>
                  <a:schemeClr val="tx2">
                    <a:lumMod val="75000"/>
                  </a:schemeClr>
                </a:solidFill>
              </a:rPr>
              <a:t>brackets</a:t>
            </a:r>
            <a:r>
              <a:rPr lang="fr-FR" sz="1050" dirty="0" smtClean="0">
                <a:solidFill>
                  <a:schemeClr val="tx2">
                    <a:lumMod val="75000"/>
                  </a:schemeClr>
                </a:solidFill>
              </a:rPr>
              <a:t>, etc.)</a:t>
            </a:r>
            <a:endParaRPr lang="fr-FR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2119602" y="2459583"/>
            <a:ext cx="2358109" cy="6882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3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36" name="ZoneTexte 35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0115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269089" y="4407030"/>
            <a:ext cx="8623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i="1" dirty="0" err="1" smtClean="0"/>
              <a:t>RWC</a:t>
            </a:r>
            <a:r>
              <a:rPr lang="fr-FR" sz="1050" b="1" i="1" dirty="0" smtClean="0"/>
              <a:t> Standard           </a:t>
            </a:r>
            <a:r>
              <a:rPr lang="fr-FR" sz="1050" b="1" i="1" dirty="0" err="1"/>
              <a:t>RWC</a:t>
            </a:r>
            <a:r>
              <a:rPr lang="fr-FR" sz="1050" b="1" i="1" dirty="0"/>
              <a:t> </a:t>
            </a:r>
            <a:r>
              <a:rPr lang="fr-FR" sz="1050" b="1" i="1" dirty="0" smtClean="0"/>
              <a:t>Aluminium                   </a:t>
            </a:r>
            <a:r>
              <a:rPr lang="fr-FR" sz="1050" b="1" i="1" dirty="0" err="1" smtClean="0"/>
              <a:t>RWC</a:t>
            </a:r>
            <a:r>
              <a:rPr lang="fr-FR" sz="1050" b="1" i="1" dirty="0" smtClean="0"/>
              <a:t> </a:t>
            </a:r>
            <a:r>
              <a:rPr lang="fr-FR" sz="1050" b="1" i="1" dirty="0" err="1" smtClean="0"/>
              <a:t>Hybrid</a:t>
            </a:r>
            <a:r>
              <a:rPr lang="fr-FR" sz="1050" b="1" i="1" dirty="0" smtClean="0"/>
              <a:t>                                      </a:t>
            </a:r>
            <a:r>
              <a:rPr lang="fr-FR" sz="1050" b="1" i="1" dirty="0" err="1" smtClean="0"/>
              <a:t>FCC</a:t>
            </a:r>
            <a:r>
              <a:rPr lang="fr-FR" sz="1050" b="1" i="1" dirty="0" smtClean="0"/>
              <a:t>                                               </a:t>
            </a:r>
            <a:r>
              <a:rPr lang="fr-FR" sz="1050" b="1" i="1" dirty="0" err="1" smtClean="0"/>
              <a:t>FFC</a:t>
            </a:r>
            <a:endParaRPr lang="fr-FR" sz="1050" b="1" i="1" dirty="0" smtClean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PART1 : TRADE-OFF CONCLUSION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6</a:t>
            </a:fld>
            <a:endParaRPr lang="en-US" noProof="0" dirty="0"/>
          </a:p>
        </p:txBody>
      </p:sp>
      <p:graphicFrame>
        <p:nvGraphicFramePr>
          <p:cNvPr id="10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054785"/>
              </p:ext>
            </p:extLst>
          </p:nvPr>
        </p:nvGraphicFramePr>
        <p:xfrm>
          <a:off x="845153" y="691202"/>
          <a:ext cx="7183231" cy="258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72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Installed product</a:t>
                      </a:r>
                      <a:endParaRPr lang="fr-FR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Cost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Mass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Volume allocation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Installation impact /Lead time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11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RWC</a:t>
                      </a:r>
                      <a:r>
                        <a:rPr lang="fr-FR" sz="1400" dirty="0" smtClean="0"/>
                        <a:t> Standard </a:t>
                      </a:r>
                      <a:r>
                        <a:rPr lang="fr-FR" sz="1400" b="1" i="1" dirty="0" smtClean="0"/>
                        <a:t>(Round </a:t>
                      </a:r>
                      <a:r>
                        <a:rPr lang="fr-FR" sz="1400" b="1" i="1" dirty="0" err="1" smtClean="0"/>
                        <a:t>Wire</a:t>
                      </a:r>
                      <a:r>
                        <a:rPr lang="fr-FR" sz="1400" b="1" i="1" dirty="0" smtClean="0"/>
                        <a:t> </a:t>
                      </a:r>
                      <a:r>
                        <a:rPr lang="fr-FR" sz="1400" b="1" i="1" dirty="0" err="1" smtClean="0"/>
                        <a:t>Cable</a:t>
                      </a:r>
                      <a:r>
                        <a:rPr lang="fr-FR" sz="1400" b="1" i="1" dirty="0" smtClean="0"/>
                        <a:t>)</a:t>
                      </a:r>
                      <a:endParaRPr lang="fr-FR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11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RWC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Aluminum</a:t>
                      </a:r>
                      <a:endParaRPr lang="fr-FR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1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RWC </a:t>
                      </a:r>
                      <a:r>
                        <a:rPr kumimoji="0" lang="fr-F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Hybrid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11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FCC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b="1" i="1" dirty="0" smtClean="0"/>
                        <a:t>(Flat </a:t>
                      </a:r>
                      <a:r>
                        <a:rPr lang="fr-FR" sz="1400" b="1" i="1" dirty="0" err="1" smtClean="0"/>
                        <a:t>Conductor</a:t>
                      </a:r>
                      <a:r>
                        <a:rPr lang="fr-FR" sz="1400" b="1" i="1" dirty="0" smtClean="0"/>
                        <a:t> </a:t>
                      </a:r>
                      <a:r>
                        <a:rPr lang="fr-FR" sz="1400" b="1" i="1" dirty="0" err="1" smtClean="0"/>
                        <a:t>Cable</a:t>
                      </a:r>
                      <a:r>
                        <a:rPr lang="fr-FR" sz="1400" b="1" i="1" dirty="0" smtClean="0"/>
                        <a:t>)</a:t>
                      </a:r>
                      <a:endParaRPr lang="fr-FR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119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FFC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b="1" i="1" dirty="0" smtClean="0"/>
                        <a:t>(Flat Flexible </a:t>
                      </a:r>
                      <a:r>
                        <a:rPr lang="fr-FR" sz="1400" b="1" i="1" dirty="0" err="1" smtClean="0"/>
                        <a:t>Cable</a:t>
                      </a:r>
                      <a:r>
                        <a:rPr lang="fr-FR" sz="1400" b="1" i="1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Émoticône 12"/>
          <p:cNvSpPr/>
          <p:nvPr/>
        </p:nvSpPr>
        <p:spPr>
          <a:xfrm>
            <a:off x="4218978" y="1923678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moticône 13"/>
          <p:cNvSpPr/>
          <p:nvPr/>
        </p:nvSpPr>
        <p:spPr>
          <a:xfrm>
            <a:off x="6150837" y="1923678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moticône 14"/>
          <p:cNvSpPr/>
          <p:nvPr/>
        </p:nvSpPr>
        <p:spPr>
          <a:xfrm>
            <a:off x="4218978" y="1567298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moticône 15"/>
          <p:cNvSpPr/>
          <p:nvPr/>
        </p:nvSpPr>
        <p:spPr>
          <a:xfrm>
            <a:off x="4211960" y="2643758"/>
            <a:ext cx="216000" cy="2160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moticône 17"/>
          <p:cNvSpPr/>
          <p:nvPr/>
        </p:nvSpPr>
        <p:spPr>
          <a:xfrm>
            <a:off x="6145708" y="2643758"/>
            <a:ext cx="216000" cy="2160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moticône 19"/>
          <p:cNvSpPr/>
          <p:nvPr/>
        </p:nvSpPr>
        <p:spPr>
          <a:xfrm>
            <a:off x="6150837" y="1570966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moticône 20"/>
          <p:cNvSpPr/>
          <p:nvPr/>
        </p:nvSpPr>
        <p:spPr>
          <a:xfrm>
            <a:off x="6156200" y="3003798"/>
            <a:ext cx="216000" cy="2160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moticône 21"/>
          <p:cNvSpPr/>
          <p:nvPr/>
        </p:nvSpPr>
        <p:spPr>
          <a:xfrm>
            <a:off x="7378016" y="1491630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moticône 23"/>
          <p:cNvSpPr/>
          <p:nvPr/>
        </p:nvSpPr>
        <p:spPr>
          <a:xfrm>
            <a:off x="5064139" y="1923678"/>
            <a:ext cx="216000" cy="216000"/>
          </a:xfrm>
          <a:prstGeom prst="smileyFace">
            <a:avLst>
              <a:gd name="adj" fmla="val -121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moticône 25"/>
          <p:cNvSpPr/>
          <p:nvPr/>
        </p:nvSpPr>
        <p:spPr>
          <a:xfrm>
            <a:off x="5075122" y="1563662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moticône 26"/>
          <p:cNvSpPr/>
          <p:nvPr/>
        </p:nvSpPr>
        <p:spPr>
          <a:xfrm>
            <a:off x="7380336" y="1919642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moticône 28"/>
          <p:cNvSpPr/>
          <p:nvPr/>
        </p:nvSpPr>
        <p:spPr>
          <a:xfrm>
            <a:off x="7376075" y="2635206"/>
            <a:ext cx="216000" cy="2160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moticône 29"/>
          <p:cNvSpPr/>
          <p:nvPr/>
        </p:nvSpPr>
        <p:spPr>
          <a:xfrm>
            <a:off x="7376075" y="3002429"/>
            <a:ext cx="216000" cy="2160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moticône 30"/>
          <p:cNvSpPr/>
          <p:nvPr/>
        </p:nvSpPr>
        <p:spPr>
          <a:xfrm>
            <a:off x="5057989" y="2643758"/>
            <a:ext cx="216000" cy="2160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moticône 31"/>
          <p:cNvSpPr/>
          <p:nvPr/>
        </p:nvSpPr>
        <p:spPr>
          <a:xfrm>
            <a:off x="4215680" y="2283718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moticône 32"/>
          <p:cNvSpPr/>
          <p:nvPr/>
        </p:nvSpPr>
        <p:spPr>
          <a:xfrm>
            <a:off x="4212382" y="3003798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moticône 34"/>
          <p:cNvSpPr/>
          <p:nvPr/>
        </p:nvSpPr>
        <p:spPr>
          <a:xfrm>
            <a:off x="5076080" y="2283718"/>
            <a:ext cx="216000" cy="216000"/>
          </a:xfrm>
          <a:prstGeom prst="smileyFace">
            <a:avLst>
              <a:gd name="adj" fmla="val -121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moticône 35"/>
          <p:cNvSpPr/>
          <p:nvPr/>
        </p:nvSpPr>
        <p:spPr>
          <a:xfrm>
            <a:off x="6150837" y="2283718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moticône 36"/>
          <p:cNvSpPr/>
          <p:nvPr/>
        </p:nvSpPr>
        <p:spPr>
          <a:xfrm>
            <a:off x="7378016" y="2271395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moticône 33"/>
          <p:cNvSpPr/>
          <p:nvPr/>
        </p:nvSpPr>
        <p:spPr>
          <a:xfrm>
            <a:off x="5065232" y="3003798"/>
            <a:ext cx="216000" cy="2160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34" y="3512998"/>
            <a:ext cx="936104" cy="8940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594" y="3512998"/>
            <a:ext cx="1124269" cy="9154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319" y="3518604"/>
            <a:ext cx="1609431" cy="8959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832" y="3518604"/>
            <a:ext cx="1307912" cy="89597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750" y="3652098"/>
            <a:ext cx="1815424" cy="762478"/>
          </a:xfrm>
          <a:prstGeom prst="rect">
            <a:avLst/>
          </a:prstGeom>
        </p:spPr>
      </p:pic>
      <p:sp>
        <p:nvSpPr>
          <p:cNvPr id="4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4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42" name="ZoneTexte 41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6523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 1: BASIC BRICKS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027" name="Picture 3" descr="IMG_20210316_15373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91630"/>
            <a:ext cx="2808312" cy="158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860032" y="203533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35646"/>
            <a:ext cx="3927718" cy="15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101" y="341862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Flat Conductor Cable </a:t>
            </a:r>
            <a:endParaRPr lang="en-GB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GB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conductors </a:t>
            </a:r>
            <a:r>
              <a:rPr lang="en-GB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Pitch 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5 mm, </a:t>
            </a:r>
            <a:endParaRPr lang="en-GB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GB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AWG 18-22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076056" y="3348618"/>
            <a:ext cx="3707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Versatys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prototype </a:t>
            </a:r>
            <a:endParaRPr lang="en-GB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GB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two 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flat cable conductors, 16 points</a:t>
            </a:r>
            <a:r>
              <a:rPr lang="en-GB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AWG 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 </a:t>
            </a:r>
            <a:r>
              <a:rPr lang="en-GB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contact</a:t>
            </a:r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3" name="ZoneTexte 12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24120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e 189"/>
          <p:cNvGrpSpPr/>
          <p:nvPr/>
        </p:nvGrpSpPr>
        <p:grpSpPr>
          <a:xfrm>
            <a:off x="2174050" y="1371362"/>
            <a:ext cx="4540084" cy="509170"/>
            <a:chOff x="1812222" y="3514059"/>
            <a:chExt cx="4540084" cy="509170"/>
          </a:xfrm>
        </p:grpSpPr>
        <p:sp>
          <p:nvSpPr>
            <p:cNvPr id="191" name="Rectangle 190"/>
            <p:cNvSpPr/>
            <p:nvPr/>
          </p:nvSpPr>
          <p:spPr>
            <a:xfrm>
              <a:off x="1812222" y="3977510"/>
              <a:ext cx="4527384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911606" y="3514059"/>
              <a:ext cx="4428000" cy="53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3" name="Groupe 192"/>
            <p:cNvGrpSpPr/>
            <p:nvPr/>
          </p:nvGrpSpPr>
          <p:grpSpPr>
            <a:xfrm>
              <a:off x="1916084" y="3802621"/>
              <a:ext cx="4428000" cy="170612"/>
              <a:chOff x="2736288" y="2715766"/>
              <a:chExt cx="4428000" cy="170612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2736288" y="2832378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2736288" y="2715766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2836414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3333293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3842564" y="2766676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4391911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4932104" y="2768500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5529580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6127056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6667794" y="2754684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94" name="Connecteur en arc 193"/>
            <p:cNvCxnSpPr>
              <a:stCxn id="192" idx="1"/>
              <a:endCxn id="191" idx="1"/>
            </p:cNvCxnSpPr>
            <p:nvPr/>
          </p:nvCxnSpPr>
          <p:spPr>
            <a:xfrm rot="10800000" flipV="1">
              <a:off x="1812222" y="3540998"/>
              <a:ext cx="99384" cy="459372"/>
            </a:xfrm>
            <a:prstGeom prst="curvedConnector3">
              <a:avLst>
                <a:gd name="adj1" fmla="val 195840"/>
              </a:avLst>
            </a:prstGeom>
            <a:ln w="539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en arc 194"/>
            <p:cNvCxnSpPr>
              <a:stCxn id="192" idx="3"/>
              <a:endCxn id="191" idx="3"/>
            </p:cNvCxnSpPr>
            <p:nvPr/>
          </p:nvCxnSpPr>
          <p:spPr>
            <a:xfrm>
              <a:off x="6339606" y="3540998"/>
              <a:ext cx="12700" cy="459372"/>
            </a:xfrm>
            <a:prstGeom prst="curvedConnector3">
              <a:avLst>
                <a:gd name="adj1" fmla="val 1400000"/>
              </a:avLst>
            </a:prstGeom>
            <a:ln w="539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" name="Groupe 195"/>
            <p:cNvGrpSpPr/>
            <p:nvPr/>
          </p:nvGrpSpPr>
          <p:grpSpPr>
            <a:xfrm>
              <a:off x="1916084" y="3607762"/>
              <a:ext cx="4428000" cy="170612"/>
              <a:chOff x="2736288" y="2715766"/>
              <a:chExt cx="4428000" cy="170612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2736288" y="2832378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2736288" y="2715766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2836414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3333293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3842564" y="2766676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4391911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932104" y="2768500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5529580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6127056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6667794" y="2754684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63" name="Groupe 162"/>
          <p:cNvGrpSpPr/>
          <p:nvPr/>
        </p:nvGrpSpPr>
        <p:grpSpPr>
          <a:xfrm>
            <a:off x="2162003" y="1942312"/>
            <a:ext cx="4540084" cy="509170"/>
            <a:chOff x="1812222" y="3514059"/>
            <a:chExt cx="4540084" cy="509170"/>
          </a:xfrm>
        </p:grpSpPr>
        <p:sp>
          <p:nvSpPr>
            <p:cNvPr id="164" name="Rectangle 163"/>
            <p:cNvSpPr/>
            <p:nvPr/>
          </p:nvSpPr>
          <p:spPr>
            <a:xfrm>
              <a:off x="1812222" y="3977510"/>
              <a:ext cx="4527384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911606" y="3514059"/>
              <a:ext cx="4428000" cy="53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6" name="Groupe 165"/>
            <p:cNvGrpSpPr/>
            <p:nvPr/>
          </p:nvGrpSpPr>
          <p:grpSpPr>
            <a:xfrm>
              <a:off x="1916084" y="3802621"/>
              <a:ext cx="4428000" cy="170612"/>
              <a:chOff x="2736288" y="2715766"/>
              <a:chExt cx="4428000" cy="170612"/>
            </a:xfrm>
          </p:grpSpPr>
          <p:sp>
            <p:nvSpPr>
              <p:cNvPr id="180" name="Rectangle 179"/>
              <p:cNvSpPr/>
              <p:nvPr/>
            </p:nvSpPr>
            <p:spPr>
              <a:xfrm>
                <a:off x="2736288" y="2832378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2736288" y="2715766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2836414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333293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3842564" y="2766676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391911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4932104" y="2768500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5529580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6127056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6667794" y="2754684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67" name="Connecteur en arc 166"/>
            <p:cNvCxnSpPr>
              <a:stCxn id="165" idx="1"/>
              <a:endCxn id="164" idx="1"/>
            </p:cNvCxnSpPr>
            <p:nvPr/>
          </p:nvCxnSpPr>
          <p:spPr>
            <a:xfrm rot="10800000" flipV="1">
              <a:off x="1812222" y="3540998"/>
              <a:ext cx="99384" cy="459372"/>
            </a:xfrm>
            <a:prstGeom prst="curvedConnector3">
              <a:avLst>
                <a:gd name="adj1" fmla="val 195840"/>
              </a:avLst>
            </a:prstGeom>
            <a:ln w="539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en arc 167"/>
            <p:cNvCxnSpPr>
              <a:stCxn id="165" idx="3"/>
              <a:endCxn id="164" idx="3"/>
            </p:cNvCxnSpPr>
            <p:nvPr/>
          </p:nvCxnSpPr>
          <p:spPr>
            <a:xfrm>
              <a:off x="6339606" y="3540998"/>
              <a:ext cx="12700" cy="459372"/>
            </a:xfrm>
            <a:prstGeom prst="curvedConnector3">
              <a:avLst>
                <a:gd name="adj1" fmla="val 1400000"/>
              </a:avLst>
            </a:prstGeom>
            <a:ln w="539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9" name="Groupe 168"/>
            <p:cNvGrpSpPr/>
            <p:nvPr/>
          </p:nvGrpSpPr>
          <p:grpSpPr>
            <a:xfrm>
              <a:off x="1916084" y="3607762"/>
              <a:ext cx="4428000" cy="170612"/>
              <a:chOff x="2736288" y="2715766"/>
              <a:chExt cx="4428000" cy="170612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2736288" y="2832378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2736288" y="2715766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2836414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3333293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842564" y="2766676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391911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4932104" y="2768500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5529580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6127056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6667794" y="2754684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 2: </a:t>
            </a:r>
            <a:r>
              <a:rPr lang="fr-FR" dirty="0" err="1" smtClean="0"/>
              <a:t>Harness</a:t>
            </a:r>
            <a:r>
              <a:rPr lang="fr-FR" dirty="0" smtClean="0"/>
              <a:t> architecture </a:t>
            </a:r>
            <a:r>
              <a:rPr lang="fr-FR" dirty="0" err="1" smtClean="0"/>
              <a:t>choice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8" name="ZoneTexte 7"/>
          <p:cNvSpPr txBox="1"/>
          <p:nvPr/>
        </p:nvSpPr>
        <p:spPr>
          <a:xfrm>
            <a:off x="7082603" y="2124749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00B050"/>
                </a:solidFill>
              </a:rPr>
              <a:t>Insulation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348150" y="3213373"/>
            <a:ext cx="1694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/>
              <a:t>Spacecraft</a:t>
            </a:r>
            <a:r>
              <a:rPr lang="fr-FR" sz="1200" b="1" dirty="0" smtClean="0"/>
              <a:t> Structure</a:t>
            </a:r>
            <a:endParaRPr lang="fr-FR" sz="12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7679383" y="2799014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FFC000"/>
                </a:solidFill>
              </a:rPr>
              <a:t>Shielding</a:t>
            </a:r>
            <a:endParaRPr lang="fr-FR" sz="1200" b="1" dirty="0">
              <a:solidFill>
                <a:srgbClr val="FFC000"/>
              </a:solidFill>
            </a:endParaRPr>
          </a:p>
        </p:txBody>
      </p:sp>
      <p:cxnSp>
        <p:nvCxnSpPr>
          <p:cNvPr id="29" name="Connecteur droit avec flèche 28"/>
          <p:cNvCxnSpPr>
            <a:stCxn id="27" idx="1"/>
          </p:cNvCxnSpPr>
          <p:nvPr/>
        </p:nvCxnSpPr>
        <p:spPr>
          <a:xfrm flipH="1" flipV="1">
            <a:off x="6871785" y="2934114"/>
            <a:ext cx="807598" cy="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97986" y="3214955"/>
            <a:ext cx="5750164" cy="151736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2" name="Groupe 161"/>
          <p:cNvGrpSpPr/>
          <p:nvPr/>
        </p:nvGrpSpPr>
        <p:grpSpPr>
          <a:xfrm>
            <a:off x="2150576" y="2673711"/>
            <a:ext cx="4540084" cy="509170"/>
            <a:chOff x="1812222" y="3514059"/>
            <a:chExt cx="4540084" cy="509170"/>
          </a:xfrm>
        </p:grpSpPr>
        <p:sp>
          <p:nvSpPr>
            <p:cNvPr id="31" name="Rectangle 30"/>
            <p:cNvSpPr/>
            <p:nvPr/>
          </p:nvSpPr>
          <p:spPr>
            <a:xfrm>
              <a:off x="1812222" y="3977510"/>
              <a:ext cx="4527384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11606" y="3514059"/>
              <a:ext cx="4428000" cy="53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1916084" y="3802621"/>
              <a:ext cx="4428000" cy="170612"/>
              <a:chOff x="2736288" y="2715766"/>
              <a:chExt cx="4428000" cy="170612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736288" y="2832378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736288" y="2715766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836414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333293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842564" y="2766676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391911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932104" y="2768500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529580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127056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667794" y="2754684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9" name="Connecteur en arc 18"/>
            <p:cNvCxnSpPr>
              <a:stCxn id="34" idx="1"/>
              <a:endCxn id="31" idx="1"/>
            </p:cNvCxnSpPr>
            <p:nvPr/>
          </p:nvCxnSpPr>
          <p:spPr>
            <a:xfrm rot="10800000" flipV="1">
              <a:off x="1812222" y="3540998"/>
              <a:ext cx="99384" cy="459372"/>
            </a:xfrm>
            <a:prstGeom prst="curvedConnector3">
              <a:avLst>
                <a:gd name="adj1" fmla="val 195840"/>
              </a:avLst>
            </a:prstGeom>
            <a:ln w="539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en arc 64"/>
            <p:cNvCxnSpPr>
              <a:stCxn id="34" idx="3"/>
              <a:endCxn id="31" idx="3"/>
            </p:cNvCxnSpPr>
            <p:nvPr/>
          </p:nvCxnSpPr>
          <p:spPr>
            <a:xfrm>
              <a:off x="6339606" y="3540998"/>
              <a:ext cx="12700" cy="459372"/>
            </a:xfrm>
            <a:prstGeom prst="curvedConnector3">
              <a:avLst>
                <a:gd name="adj1" fmla="val 1400000"/>
              </a:avLst>
            </a:prstGeom>
            <a:ln w="539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e 81"/>
            <p:cNvGrpSpPr/>
            <p:nvPr/>
          </p:nvGrpSpPr>
          <p:grpSpPr>
            <a:xfrm>
              <a:off x="1916084" y="3607762"/>
              <a:ext cx="4428000" cy="170612"/>
              <a:chOff x="2736288" y="2715766"/>
              <a:chExt cx="4428000" cy="170612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2736288" y="2832378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2736288" y="2715766"/>
                <a:ext cx="4428000" cy="54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2836414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333293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842564" y="2766676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391911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932104" y="2768500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5529580" y="2760378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127056" y="2762865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667794" y="2754684"/>
                <a:ext cx="360000" cy="72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cxnSp>
        <p:nvCxnSpPr>
          <p:cNvPr id="104" name="Connecteur droit avec flèche 103"/>
          <p:cNvCxnSpPr/>
          <p:nvPr/>
        </p:nvCxnSpPr>
        <p:spPr>
          <a:xfrm flipH="1">
            <a:off x="6084130" y="2496902"/>
            <a:ext cx="733928" cy="306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ZoneTexte 107"/>
          <p:cNvSpPr txBox="1"/>
          <p:nvPr/>
        </p:nvSpPr>
        <p:spPr>
          <a:xfrm>
            <a:off x="6968633" y="2477971"/>
            <a:ext cx="1715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FF0000"/>
                </a:solidFill>
              </a:rPr>
              <a:t>Electrical</a:t>
            </a:r>
            <a:r>
              <a:rPr lang="fr-FR" sz="1200" b="1" dirty="0" smtClean="0">
                <a:solidFill>
                  <a:srgbClr val="FF0000"/>
                </a:solidFill>
              </a:rPr>
              <a:t> </a:t>
            </a:r>
            <a:r>
              <a:rPr lang="fr-FR" sz="1200" b="1" dirty="0" err="1" smtClean="0">
                <a:solidFill>
                  <a:srgbClr val="FF0000"/>
                </a:solidFill>
              </a:rPr>
              <a:t>conductort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cxnSp>
        <p:nvCxnSpPr>
          <p:cNvPr id="109" name="Connecteur droit avec flèche 108"/>
          <p:cNvCxnSpPr>
            <a:stCxn id="108" idx="1"/>
            <a:endCxn id="92" idx="3"/>
          </p:cNvCxnSpPr>
          <p:nvPr/>
        </p:nvCxnSpPr>
        <p:spPr>
          <a:xfrm flipH="1">
            <a:off x="6545944" y="2616471"/>
            <a:ext cx="422689" cy="2258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ZoneTexte 216"/>
          <p:cNvSpPr txBox="1"/>
          <p:nvPr/>
        </p:nvSpPr>
        <p:spPr>
          <a:xfrm>
            <a:off x="589977" y="2754970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EMC Class 1</a:t>
            </a:r>
          </a:p>
          <a:p>
            <a:r>
              <a:rPr lang="fr-FR" sz="1200" b="1" dirty="0" smtClean="0"/>
              <a:t>(Power)</a:t>
            </a:r>
            <a:endParaRPr lang="fr-FR" sz="1200" b="1" dirty="0"/>
          </a:p>
        </p:txBody>
      </p:sp>
      <p:cxnSp>
        <p:nvCxnSpPr>
          <p:cNvPr id="218" name="Connecteur droit avec flèche 217"/>
          <p:cNvCxnSpPr>
            <a:stCxn id="217" idx="3"/>
          </p:cNvCxnSpPr>
          <p:nvPr/>
        </p:nvCxnSpPr>
        <p:spPr>
          <a:xfrm flipV="1">
            <a:off x="1696370" y="2922129"/>
            <a:ext cx="304935" cy="636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ZoneTexte 221"/>
          <p:cNvSpPr txBox="1"/>
          <p:nvPr/>
        </p:nvSpPr>
        <p:spPr>
          <a:xfrm>
            <a:off x="159150" y="2036015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EMC Class i</a:t>
            </a:r>
          </a:p>
          <a:p>
            <a:r>
              <a:rPr lang="fr-FR" sz="1200" b="1" dirty="0" smtClean="0"/>
              <a:t>(Signal/Data/Command)</a:t>
            </a:r>
            <a:endParaRPr lang="fr-FR" sz="1200" b="1" dirty="0"/>
          </a:p>
        </p:txBody>
      </p:sp>
      <p:cxnSp>
        <p:nvCxnSpPr>
          <p:cNvPr id="223" name="Connecteur droit avec flèche 222"/>
          <p:cNvCxnSpPr/>
          <p:nvPr/>
        </p:nvCxnSpPr>
        <p:spPr>
          <a:xfrm flipV="1">
            <a:off x="1806815" y="2197653"/>
            <a:ext cx="277368" cy="8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ZoneTexte 223"/>
          <p:cNvSpPr txBox="1"/>
          <p:nvPr/>
        </p:nvSpPr>
        <p:spPr>
          <a:xfrm>
            <a:off x="510332" y="1398301"/>
            <a:ext cx="1185737" cy="277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EMC Class N</a:t>
            </a:r>
            <a:endParaRPr lang="fr-FR" sz="1200" b="1" dirty="0"/>
          </a:p>
        </p:txBody>
      </p:sp>
      <p:cxnSp>
        <p:nvCxnSpPr>
          <p:cNvPr id="225" name="Connecteur droit avec flèche 224"/>
          <p:cNvCxnSpPr>
            <a:stCxn id="224" idx="3"/>
          </p:cNvCxnSpPr>
          <p:nvPr/>
        </p:nvCxnSpPr>
        <p:spPr>
          <a:xfrm>
            <a:off x="1696069" y="1537050"/>
            <a:ext cx="304935" cy="289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ZoneTexte 225"/>
          <p:cNvSpPr txBox="1"/>
          <p:nvPr/>
        </p:nvSpPr>
        <p:spPr>
          <a:xfrm>
            <a:off x="2353353" y="2729171"/>
            <a:ext cx="346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(+)</a:t>
            </a:r>
            <a:endParaRPr lang="fr-FR" sz="1000" dirty="0"/>
          </a:p>
        </p:txBody>
      </p:sp>
      <p:sp>
        <p:nvSpPr>
          <p:cNvPr id="228" name="ZoneTexte 227"/>
          <p:cNvSpPr txBox="1"/>
          <p:nvPr/>
        </p:nvSpPr>
        <p:spPr>
          <a:xfrm>
            <a:off x="2367266" y="292747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(-)</a:t>
            </a:r>
            <a:endParaRPr lang="fr-FR" sz="1000" dirty="0"/>
          </a:p>
        </p:txBody>
      </p:sp>
      <p:sp>
        <p:nvSpPr>
          <p:cNvPr id="229" name="ZoneTexte 228"/>
          <p:cNvSpPr txBox="1"/>
          <p:nvPr/>
        </p:nvSpPr>
        <p:spPr>
          <a:xfrm>
            <a:off x="2858343" y="2721926"/>
            <a:ext cx="346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(+)</a:t>
            </a:r>
            <a:endParaRPr lang="fr-FR" sz="1000" dirty="0"/>
          </a:p>
        </p:txBody>
      </p:sp>
      <p:sp>
        <p:nvSpPr>
          <p:cNvPr id="230" name="ZoneTexte 229"/>
          <p:cNvSpPr txBox="1"/>
          <p:nvPr/>
        </p:nvSpPr>
        <p:spPr>
          <a:xfrm>
            <a:off x="2872256" y="292022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(-)</a:t>
            </a:r>
            <a:endParaRPr lang="fr-FR" sz="1000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084183" y="4035658"/>
            <a:ext cx="478760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084183" y="3531602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6871785" y="3459594"/>
            <a:ext cx="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3672358" y="3768531"/>
            <a:ext cx="1735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Installation </a:t>
            </a:r>
            <a:r>
              <a:rPr lang="fr-FR" sz="1200" b="1" dirty="0" err="1" smtClean="0"/>
              <a:t>Footprint</a:t>
            </a:r>
            <a:endParaRPr lang="fr-FR" sz="1200" b="1" dirty="0"/>
          </a:p>
        </p:txBody>
      </p:sp>
      <p:sp>
        <p:nvSpPr>
          <p:cNvPr id="1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16/10/2024</a:t>
            </a:r>
            <a:endParaRPr lang="en-US" dirty="0"/>
          </a:p>
        </p:txBody>
      </p:sp>
      <p:sp>
        <p:nvSpPr>
          <p:cNvPr id="111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112" name="ZoneTexte 111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11985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99542"/>
            <a:ext cx="1539024" cy="393990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 2: SPECIFIC USE CASES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39530" y="2056693"/>
            <a:ext cx="648000" cy="288000"/>
          </a:xfrm>
        </p:spPr>
        <p:txBody>
          <a:bodyPr/>
          <a:lstStyle/>
          <a:p>
            <a:r>
              <a:rPr lang="fr-FR" noProof="0" smtClean="0"/>
              <a:t>03/09/2020</a:t>
            </a:r>
            <a:endParaRPr lang="en-US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3122C9-A0B9-462F-8757-0847AD287B63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12" name="Imag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74" y="1275606"/>
            <a:ext cx="4536504" cy="3034454"/>
          </a:xfrm>
          <a:prstGeom prst="rect">
            <a:avLst/>
          </a:prstGeom>
          <a:noFill/>
        </p:spPr>
      </p:pic>
      <p:cxnSp>
        <p:nvCxnSpPr>
          <p:cNvPr id="3" name="Connecteur droit avec flèche 2"/>
          <p:cNvCxnSpPr>
            <a:stCxn id="35" idx="6"/>
          </p:cNvCxnSpPr>
          <p:nvPr/>
        </p:nvCxnSpPr>
        <p:spPr>
          <a:xfrm flipV="1">
            <a:off x="1911238" y="3075806"/>
            <a:ext cx="1548172" cy="2210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795114" y="2792833"/>
            <a:ext cx="1116124" cy="1285111"/>
            <a:chOff x="1259632" y="3219822"/>
            <a:chExt cx="1116124" cy="1285111"/>
          </a:xfrm>
        </p:grpSpPr>
        <p:sp>
          <p:nvSpPr>
            <p:cNvPr id="35" name="Ellipse 34"/>
            <p:cNvSpPr/>
            <p:nvPr/>
          </p:nvSpPr>
          <p:spPr>
            <a:xfrm>
              <a:off x="1259632" y="3219822"/>
              <a:ext cx="1116124" cy="100811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400" dirty="0" err="1" smtClean="0"/>
                <a:t>Avionics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Bay</a:t>
              </a:r>
              <a:endParaRPr lang="fr-FR" sz="1400" dirty="0" smtClean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717258" y="4227934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1299170" y="1059581"/>
            <a:ext cx="1170130" cy="1285112"/>
            <a:chOff x="1205626" y="3219821"/>
            <a:chExt cx="1170130" cy="1285112"/>
          </a:xfrm>
        </p:grpSpPr>
        <p:sp>
          <p:nvSpPr>
            <p:cNvPr id="41" name="Ellipse 40"/>
            <p:cNvSpPr/>
            <p:nvPr/>
          </p:nvSpPr>
          <p:spPr>
            <a:xfrm>
              <a:off x="1205626" y="3219821"/>
              <a:ext cx="1170130" cy="114661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400" dirty="0" smtClean="0"/>
                <a:t>External </a:t>
              </a:r>
              <a:r>
                <a:rPr lang="fr-FR" sz="1400" dirty="0" err="1" smtClean="0"/>
                <a:t>Raceway</a:t>
              </a:r>
              <a:endParaRPr lang="fr-FR" sz="1400" dirty="0" smtClean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717260" y="4227934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6084168" y="1084344"/>
            <a:ext cx="1296144" cy="1410861"/>
            <a:chOff x="1259632" y="2806040"/>
            <a:chExt cx="1656184" cy="1698893"/>
          </a:xfrm>
        </p:grpSpPr>
        <p:sp>
          <p:nvSpPr>
            <p:cNvPr id="47" name="Ellipse 46"/>
            <p:cNvSpPr/>
            <p:nvPr/>
          </p:nvSpPr>
          <p:spPr>
            <a:xfrm>
              <a:off x="1259632" y="2806040"/>
              <a:ext cx="1656184" cy="1421894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400" dirty="0" err="1" smtClean="0"/>
                <a:t>Internal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Intertank</a:t>
              </a:r>
              <a:endParaRPr lang="fr-FR" sz="1400" dirty="0" smtClean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1717260" y="4227934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cxnSp>
        <p:nvCxnSpPr>
          <p:cNvPr id="49" name="Connecteur droit avec flèche 48"/>
          <p:cNvCxnSpPr/>
          <p:nvPr/>
        </p:nvCxnSpPr>
        <p:spPr>
          <a:xfrm>
            <a:off x="2469300" y="1851670"/>
            <a:ext cx="1142510" cy="3545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4932040" y="1851670"/>
            <a:ext cx="1191666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6729874" y="1965192"/>
            <a:ext cx="634812" cy="6065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25" name="Ellipse 24"/>
          <p:cNvSpPr/>
          <p:nvPr/>
        </p:nvSpPr>
        <p:spPr>
          <a:xfrm>
            <a:off x="804997" y="1616261"/>
            <a:ext cx="634812" cy="6065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26" name="Ellipse 25"/>
          <p:cNvSpPr/>
          <p:nvPr/>
        </p:nvSpPr>
        <p:spPr>
          <a:xfrm>
            <a:off x="1633028" y="3348591"/>
            <a:ext cx="634812" cy="6065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8077226" y="1922768"/>
            <a:ext cx="576064" cy="5724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>
            <a:stCxn id="10" idx="2"/>
          </p:cNvCxnSpPr>
          <p:nvPr/>
        </p:nvCxnSpPr>
        <p:spPr>
          <a:xfrm flipH="1">
            <a:off x="7812326" y="2208987"/>
            <a:ext cx="264900" cy="63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ccolade fermante 13"/>
          <p:cNvSpPr/>
          <p:nvPr/>
        </p:nvSpPr>
        <p:spPr>
          <a:xfrm>
            <a:off x="7374024" y="956417"/>
            <a:ext cx="310018" cy="3353643"/>
          </a:xfrm>
          <a:prstGeom prst="rightBrace">
            <a:avLst>
              <a:gd name="adj1" fmla="val 8333"/>
              <a:gd name="adj2" fmla="val 3897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space réservé de la date 3"/>
          <p:cNvSpPr txBox="1">
            <a:spLocks/>
          </p:cNvSpPr>
          <p:nvPr/>
        </p:nvSpPr>
        <p:spPr bwMode="gray">
          <a:xfrm>
            <a:off x="7830000" y="4732022"/>
            <a:ext cx="648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16/10/2024</a:t>
            </a:r>
            <a:endParaRPr lang="en-US" dirty="0"/>
          </a:p>
        </p:txBody>
      </p:sp>
      <p:sp>
        <p:nvSpPr>
          <p:cNvPr id="33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652120" y="4732022"/>
            <a:ext cx="208788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Harness for Launcher</a:t>
            </a:r>
            <a:endParaRPr lang="en-US" noProof="0" dirty="0"/>
          </a:p>
        </p:txBody>
      </p:sp>
      <p:sp>
        <p:nvSpPr>
          <p:cNvPr id="37" name="ZoneTexte 36"/>
          <p:cNvSpPr txBox="1"/>
          <p:nvPr/>
        </p:nvSpPr>
        <p:spPr bwMode="gray">
          <a:xfrm>
            <a:off x="7754400" y="4732022"/>
            <a:ext cx="72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800" noProof="0" dirty="0" smtClean="0"/>
              <a:t>-</a:t>
            </a:r>
            <a:endParaRPr lang="en-US" sz="800" noProof="0" dirty="0"/>
          </a:p>
        </p:txBody>
      </p:sp>
    </p:spTree>
    <p:extLst>
      <p:ext uri="{BB962C8B-B14F-4D97-AF65-F5344CB8AC3E}">
        <p14:creationId xmlns:p14="http://schemas.microsoft.com/office/powerpoint/2010/main" val="3803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ArianeGroup_SAS_presentation_external_use">
  <a:themeElements>
    <a:clrScheme name="ARIANE Blue">
      <a:dk1>
        <a:sysClr val="windowText" lastClr="000000"/>
      </a:dk1>
      <a:lt1>
        <a:sysClr val="window" lastClr="FFFFFF"/>
      </a:lt1>
      <a:dk2>
        <a:srgbClr val="0069C8"/>
      </a:dk2>
      <a:lt2>
        <a:srgbClr val="D9D9D9"/>
      </a:lt2>
      <a:accent1>
        <a:srgbClr val="0069C8"/>
      </a:accent1>
      <a:accent2>
        <a:srgbClr val="004286"/>
      </a:accent2>
      <a:accent3>
        <a:srgbClr val="57C4F2"/>
      </a:accent3>
      <a:accent4>
        <a:srgbClr val="B4E1FA"/>
      </a:accent4>
      <a:accent5>
        <a:srgbClr val="159633"/>
      </a:accent5>
      <a:accent6>
        <a:srgbClr val="9AC01A"/>
      </a:accent6>
      <a:hlink>
        <a:srgbClr val="000000"/>
      </a:hlink>
      <a:folHlink>
        <a:srgbClr val="000000"/>
      </a:folHlink>
    </a:clrScheme>
    <a:fontScheme name="ARIA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aneGroup_SAS_external_use" id="{1BCE72A8-C6B7-4EB0-8417-89FB47C370E1}" vid="{20F0A708-FDF2-4D74-B77B-C81B4E324706}"/>
    </a:ext>
  </a:extLst>
</a:theme>
</file>

<file path=ppt/theme/theme2.xml><?xml version="1.0" encoding="utf-8"?>
<a:theme xmlns:a="http://schemas.openxmlformats.org/drawingml/2006/main" name="1_ARIANE GROUP (Blue)">
  <a:themeElements>
    <a:clrScheme name="ARIANE Blue">
      <a:dk1>
        <a:sysClr val="windowText" lastClr="000000"/>
      </a:dk1>
      <a:lt1>
        <a:sysClr val="window" lastClr="FFFFFF"/>
      </a:lt1>
      <a:dk2>
        <a:srgbClr val="0069C8"/>
      </a:dk2>
      <a:lt2>
        <a:srgbClr val="D9D9D9"/>
      </a:lt2>
      <a:accent1>
        <a:srgbClr val="0069C8"/>
      </a:accent1>
      <a:accent2>
        <a:srgbClr val="004286"/>
      </a:accent2>
      <a:accent3>
        <a:srgbClr val="57C4F2"/>
      </a:accent3>
      <a:accent4>
        <a:srgbClr val="B4E1FA"/>
      </a:accent4>
      <a:accent5>
        <a:srgbClr val="159633"/>
      </a:accent5>
      <a:accent6>
        <a:srgbClr val="9AC01A"/>
      </a:accent6>
      <a:hlink>
        <a:srgbClr val="000000"/>
      </a:hlink>
      <a:folHlink>
        <a:srgbClr val="000000"/>
      </a:folHlink>
    </a:clrScheme>
    <a:fontScheme name="ARIA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aneGroup_SAS_external_use" id="{1BCE72A8-C6B7-4EB0-8417-89FB47C370E1}" vid="{31D7FF8B-89FD-4AAF-B096-C6AFE2DE603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PolicyAudit" staticId="0x0101|937198175" UniqueId="4972ae30-142c-43e8-9cfc-2280f3314921">
      <p:Name>Audit</p:Name>
      <p:Description>Audit des actions des utilisateurs sur les documents et les éléments de liste dans le journal d'audit.</p:Description>
      <p:CustomData>
        <Audit>
          <View/>
        </Audit>
      </p:CustomData>
    </p:PolicyItem>
  </p:PolicyItems>
</p:Policy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505F0AAF8854BA7D2674B04F786C6" ma:contentTypeVersion="6" ma:contentTypeDescription="Create a new document." ma:contentTypeScope="" ma:versionID="0a9a67665d95953682270a56ef237d6d">
  <xsd:schema xmlns:xsd="http://www.w3.org/2001/XMLSchema" xmlns:xs="http://www.w3.org/2001/XMLSchema" xmlns:p="http://schemas.microsoft.com/office/2006/metadata/properties" xmlns:ns1="http://schemas.microsoft.com/sharepoint/v3" xmlns:ns2="f56811fa-b606-4f2e-bb30-f06042c05933" targetNamespace="http://schemas.microsoft.com/office/2006/metadata/properties" ma:root="true" ma:fieldsID="4a65544b1edf5d5962745fcf9921f865" ns1:_="" ns2:_="">
    <xsd:import namespace="http://schemas.microsoft.com/sharepoint/v3"/>
    <xsd:import namespace="f56811fa-b606-4f2e-bb30-f06042c0593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811fa-b606-4f2e-bb30-f06042c0593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5.xml><?xml version="1.0" encoding="utf-8"?>
<?mso-contentType ?>
<spe:Receivers xmlns:spe="http://schemas.microsoft.com/sharepoint/events">
  <Receiver>
    <Name>Policy Auditing</Name>
    <Synchronization>Synchronous</Synchronization>
    <Type>10001</Type>
    <SequenceNumber>1100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10002</Type>
    <SequenceNumber>1101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10004</Type>
    <SequenceNumber>1102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10006</Type>
    <SequenceNumber>1103</SequenceNumber>
    <Url/>
    <Assembly>Microsoft.Office.Policy, Version=16.0.0.0, Culture=neutral, PublicKeyToken=71e9bce111e9429c</Assembly>
    <Class>Microsoft.Office.RecordsManagement.Internal.AuditHandler</Class>
    <Data/>
    <Filter/>
  </Receiver>
</spe:Receivers>
</file>

<file path=customXml/itemProps1.xml><?xml version="1.0" encoding="utf-8"?>
<ds:datastoreItem xmlns:ds="http://schemas.openxmlformats.org/officeDocument/2006/customXml" ds:itemID="{66B3C085-4297-4456-8BB5-72D4BC41DFE2}">
  <ds:schemaRefs>
    <ds:schemaRef ds:uri="office.server.policy"/>
  </ds:schemaRefs>
</ds:datastoreItem>
</file>

<file path=customXml/itemProps2.xml><?xml version="1.0" encoding="utf-8"?>
<ds:datastoreItem xmlns:ds="http://schemas.openxmlformats.org/officeDocument/2006/customXml" ds:itemID="{6303C81F-C182-49FB-96FB-C1F6B0A4B9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BF7334-2845-43DE-BF91-7DBAAA17138F}"/>
</file>

<file path=customXml/itemProps4.xml><?xml version="1.0" encoding="utf-8"?>
<ds:datastoreItem xmlns:ds="http://schemas.openxmlformats.org/officeDocument/2006/customXml" ds:itemID="{50A06B6F-C534-41FA-B37A-5C8D9CDEA909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9c7a778-5d27-44de-8d45-d4cc2b4a0822"/>
    <ds:schemaRef ds:uri="http://schemas.microsoft.com/sharepoint/v3"/>
  </ds:schemaRefs>
</ds:datastoreItem>
</file>

<file path=customXml/itemProps5.xml><?xml version="1.0" encoding="utf-8"?>
<ds:datastoreItem xmlns:ds="http://schemas.openxmlformats.org/officeDocument/2006/customXml" ds:itemID="{A0B8AEBC-D5AC-4E55-AB89-BEC32FE8F39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ArianeGroup_SAS_presentation_external_use</Template>
  <TotalTime>467</TotalTime>
  <Words>666</Words>
  <Application>Microsoft Office PowerPoint</Application>
  <PresentationFormat>Affichage à l'écran (16:9)</PresentationFormat>
  <Paragraphs>223</Paragraphs>
  <Slides>20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Courier New</vt:lpstr>
      <vt:lpstr>Times New Roman</vt:lpstr>
      <vt:lpstr>Wingdings</vt:lpstr>
      <vt:lpstr>ArianeGroup_SAS_presentation_external_use</vt:lpstr>
      <vt:lpstr>1_ARIANE GROUP (Blue)</vt:lpstr>
      <vt:lpstr>Flat Cable Harness for Space Launcher Applications  </vt:lpstr>
      <vt:lpstr>Présentation PowerPoint</vt:lpstr>
      <vt:lpstr>INTRODUCTION</vt:lpstr>
      <vt:lpstr>INTROduction - Working LOGIC</vt:lpstr>
      <vt:lpstr>PART1: APPLICATIONS identified…LAUNCHER</vt:lpstr>
      <vt:lpstr>PART1 : TRADE-OFF CONCLUSION</vt:lpstr>
      <vt:lpstr>PART 1: BASIC BRICKS</vt:lpstr>
      <vt:lpstr>PART 2: Harness architecture choice</vt:lpstr>
      <vt:lpstr>PART 2: SPECIFIC USE CASES</vt:lpstr>
      <vt:lpstr>PART 2: INTERTANK Design</vt:lpstr>
      <vt:lpstr>PART 2: EXTERNAL RACEWAY DESIGN </vt:lpstr>
      <vt:lpstr>PART 2: AVIONICS BAY POWER HARNESS DESIGN </vt:lpstr>
      <vt:lpstr>PART 3: INTERTANK Manufacturing…and integration</vt:lpstr>
      <vt:lpstr>PART 3: INTERTANK Manufacturing…and integration</vt:lpstr>
      <vt:lpstr>PART 3: EXTERNAL RACEWAY MANUFACTURING</vt:lpstr>
      <vt:lpstr>PART 3: EXTERNAL RACEWAY MANUFACTURING</vt:lpstr>
      <vt:lpstr>PART 3: ELECTRICAL TESTING</vt:lpstr>
      <vt:lpstr>PART 4:  CONCLUSIONS (I)</vt:lpstr>
      <vt:lpstr>PART 4:  CONCLUSIONS (II) &amp; PERSPECTIVES</vt:lpstr>
      <vt:lpstr>Présentation PowerPoint</vt:lpstr>
    </vt:vector>
  </TitlesOfParts>
  <Company>EADS Astrium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on 1 line  or 2 lines</dc:title>
  <dc:creator>Jesus ASPAS PUERTOLAS</dc:creator>
  <cp:lastModifiedBy>Todeschini, Florent</cp:lastModifiedBy>
  <cp:revision>485</cp:revision>
  <dcterms:created xsi:type="dcterms:W3CDTF">2017-09-22T15:05:15Z</dcterms:created>
  <dcterms:modified xsi:type="dcterms:W3CDTF">2024-10-16T06:08:46Z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0x010100A3B505F0AAF8854BA7D2674B04F786C6</vt:lpwstr>
  </property>
  <property fmtid="{D5CDD505-2E9C-101B-9397-08002B2CF9AE}" pid="3" name="MSIP_Label_024ffcea-f25b-491e-9dc9-834516f3550e_Enabled">
    <vt:lpwstr>true</vt:lpwstr>
  </property>
  <property fmtid="{D5CDD505-2E9C-101B-9397-08002B2CF9AE}" pid="4" name="MSIP_Label_024ffcea-f25b-491e-9dc9-834516f3550e_SetDate">
    <vt:lpwstr>2024-10-11T13:46:53Z</vt:lpwstr>
  </property>
  <property fmtid="{D5CDD505-2E9C-101B-9397-08002B2CF9AE}" pid="5" name="MSIP_Label_024ffcea-f25b-491e-9dc9-834516f3550e_Method">
    <vt:lpwstr>Standard</vt:lpwstr>
  </property>
  <property fmtid="{D5CDD505-2E9C-101B-9397-08002B2CF9AE}" pid="6" name="MSIP_Label_024ffcea-f25b-491e-9dc9-834516f3550e_Name">
    <vt:lpwstr>C2 - restricted</vt:lpwstr>
  </property>
  <property fmtid="{D5CDD505-2E9C-101B-9397-08002B2CF9AE}" pid="7" name="MSIP_Label_024ffcea-f25b-491e-9dc9-834516f3550e_SiteId">
    <vt:lpwstr>d52b49b7-0c8f-4d89-8c4f-f20517306e08</vt:lpwstr>
  </property>
  <property fmtid="{D5CDD505-2E9C-101B-9397-08002B2CF9AE}" pid="8" name="MSIP_Label_024ffcea-f25b-491e-9dc9-834516f3550e_ActionId">
    <vt:lpwstr>f03ed49a-754d-4f59-a7ae-627a0abcb2f9</vt:lpwstr>
  </property>
  <property fmtid="{D5CDD505-2E9C-101B-9397-08002B2CF9AE}" pid="9" name="MSIP_Label_024ffcea-f25b-491e-9dc9-834516f3550e_ContentBits">
    <vt:lpwstr>1</vt:lpwstr>
  </property>
</Properties>
</file>